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5" r:id="rId4"/>
    <p:sldId id="261" r:id="rId5"/>
    <p:sldId id="262" r:id="rId6"/>
    <p:sldId id="268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,4 Answers,A,30,52,4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209" y="116632"/>
            <a:ext cx="8229600" cy="16288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На рисунке изображен график функции </a:t>
            </a:r>
            <a:r>
              <a:rPr lang="ru-RU" sz="2400" b="1" i="1" dirty="0"/>
              <a:t>y = f (x)</a:t>
            </a:r>
            <a:r>
              <a:rPr lang="ru-RU" sz="2400" b="1" dirty="0"/>
              <a:t>, определенной на интервале </a:t>
            </a:r>
            <a:r>
              <a:rPr lang="ru-RU" sz="2400" b="1" i="1" dirty="0" smtClean="0"/>
              <a:t>(-6; 4)</a:t>
            </a:r>
            <a:r>
              <a:rPr lang="ru-RU" sz="2400" b="1" dirty="0" smtClean="0"/>
              <a:t>. </a:t>
            </a:r>
            <a:r>
              <a:rPr lang="ru-RU" sz="2400" b="1" dirty="0"/>
              <a:t>Найдите </a:t>
            </a:r>
            <a:r>
              <a:rPr lang="ru-RU" sz="2400" b="1" dirty="0" smtClean="0"/>
              <a:t>количество </a:t>
            </a:r>
            <a:r>
              <a:rPr lang="ru-RU" sz="2400" b="1" dirty="0"/>
              <a:t>точек экстремума функции </a:t>
            </a:r>
            <a:r>
              <a:rPr lang="ru-RU" sz="2400" b="1" i="1" dirty="0"/>
              <a:t>f (x)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rol 3"/>
          <p:cNvSpPr>
            <a:spLocks noChangeArrowheads="1" noChangeShapeType="1"/>
          </p:cNvSpPr>
          <p:nvPr/>
        </p:nvSpPr>
        <p:spPr bwMode="auto">
          <a:xfrm>
            <a:off x="457200" y="36798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Control 4"/>
          <p:cNvSpPr>
            <a:spLocks noChangeArrowheads="1" noChangeShapeType="1"/>
          </p:cNvSpPr>
          <p:nvPr/>
        </p:nvSpPr>
        <p:spPr bwMode="auto">
          <a:xfrm>
            <a:off x="457200" y="36798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Control 5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Control 6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1782" y="4668471"/>
            <a:ext cx="1145882" cy="445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rol 8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Control 9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01782" y="4005064"/>
            <a:ext cx="244202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ru-RU" sz="3200" b="1" dirty="0" smtClean="0"/>
              <a:t>4</a:t>
            </a:r>
            <a:endParaRPr lang="en-US" sz="3200" b="1" dirty="0" smtClean="0"/>
          </a:p>
          <a:p>
            <a:r>
              <a:rPr lang="en-US" sz="3200" b="1" dirty="0" smtClean="0">
                <a:solidFill>
                  <a:srgbClr val="00B050"/>
                </a:solidFill>
              </a:rPr>
              <a:t>B 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ru-RU" sz="3200" b="1" dirty="0" smtClean="0"/>
              <a:t>3</a:t>
            </a:r>
            <a:endParaRPr lang="en-US" sz="3200" b="1" dirty="0" smtClean="0"/>
          </a:p>
          <a:p>
            <a:r>
              <a:rPr lang="en-US" sz="3200" b="1" dirty="0" smtClean="0">
                <a:solidFill>
                  <a:srgbClr val="FFC000"/>
                </a:solidFill>
              </a:rPr>
              <a:t>C 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ru-RU" sz="3200" b="1" dirty="0" smtClean="0"/>
              <a:t>7</a:t>
            </a:r>
            <a:endParaRPr lang="en-US" sz="3200" b="1" dirty="0" smtClean="0"/>
          </a:p>
          <a:p>
            <a:r>
              <a:rPr lang="en-US" sz="3200" b="1" dirty="0" smtClean="0">
                <a:solidFill>
                  <a:srgbClr val="0070C0"/>
                </a:solidFill>
              </a:rPr>
              <a:t>D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200" b="1" dirty="0" smtClean="0"/>
              <a:t>  </a:t>
            </a:r>
            <a:r>
              <a:rPr lang="ru-RU" sz="3200" b="1" dirty="0" smtClean="0"/>
              <a:t>2</a:t>
            </a:r>
            <a:endParaRPr lang="en-US" sz="3200" b="1" dirty="0" smtClean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220" name="Picture 4" descr="http://www.matznanie.ru/xbookM0001/files/ris_test_38-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56792"/>
            <a:ext cx="5815133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5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,4 Answers,B,30,7,1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Функция определена на промежутке </a:t>
            </a:r>
            <a:r>
              <a:rPr lang="ru-RU" sz="2400" i="1" dirty="0" smtClean="0"/>
              <a:t>(-5; 3)</a:t>
            </a:r>
            <a:r>
              <a:rPr lang="ru-RU" sz="2400" dirty="0" smtClean="0"/>
              <a:t>. </a:t>
            </a:r>
            <a:r>
              <a:rPr lang="ru-RU" sz="2400" dirty="0"/>
              <a:t>На рисунке изображен график производной функции </a:t>
            </a:r>
            <a:r>
              <a:rPr lang="ru-RU" sz="2400" i="1" dirty="0"/>
              <a:t>y = f'(x)</a:t>
            </a:r>
            <a:r>
              <a:rPr lang="ru-RU" sz="2400" dirty="0"/>
              <a:t>. Указать </a:t>
            </a:r>
            <a:r>
              <a:rPr lang="ru-RU" sz="2400" dirty="0" smtClean="0"/>
              <a:t>количество точек экстремума.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rol 3"/>
          <p:cNvSpPr>
            <a:spLocks noChangeArrowheads="1" noChangeShapeType="1"/>
          </p:cNvSpPr>
          <p:nvPr/>
        </p:nvSpPr>
        <p:spPr bwMode="auto">
          <a:xfrm>
            <a:off x="457200" y="36798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Control 4"/>
          <p:cNvSpPr>
            <a:spLocks noChangeArrowheads="1" noChangeShapeType="1"/>
          </p:cNvSpPr>
          <p:nvPr/>
        </p:nvSpPr>
        <p:spPr bwMode="auto">
          <a:xfrm>
            <a:off x="457200" y="36798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Control 5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Control 6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1782" y="4668471"/>
            <a:ext cx="1145882" cy="445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rol 8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Control 9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01782" y="4005064"/>
            <a:ext cx="244202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en-US" sz="3200" b="1" dirty="0" smtClean="0">
                <a:solidFill>
                  <a:srgbClr val="FF0000"/>
                </a:solidFill>
              </a:rPr>
              <a:t>    </a:t>
            </a:r>
            <a:r>
              <a:rPr lang="en-US" sz="3200" b="1" dirty="0" smtClean="0"/>
              <a:t>-3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B </a:t>
            </a:r>
            <a:r>
              <a:rPr lang="en-US" sz="3200" b="1" dirty="0" smtClean="0">
                <a:solidFill>
                  <a:srgbClr val="FF0000"/>
                </a:solidFill>
              </a:rPr>
              <a:t>    </a:t>
            </a:r>
            <a:r>
              <a:rPr lang="en-US" sz="3200" b="1" dirty="0" smtClean="0"/>
              <a:t>3</a:t>
            </a:r>
          </a:p>
          <a:p>
            <a:r>
              <a:rPr lang="en-US" sz="3200" b="1" dirty="0" smtClean="0">
                <a:solidFill>
                  <a:srgbClr val="FFC000"/>
                </a:solidFill>
              </a:rPr>
              <a:t>C 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b="1" dirty="0" smtClean="0"/>
              <a:t>-1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D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b="1" dirty="0" smtClean="0"/>
              <a:t> 2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506457"/>
            <a:ext cx="5760640" cy="4686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,4 Answers,B,30,4,2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Функция определена на промежутке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(-3; 5)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На рисунке изображен график производной функции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y = f'(x)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Указать точку, в которой функция принимает наименьшее значение.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589227"/>
            <a:ext cx="5890175" cy="4181195"/>
          </a:xfrm>
        </p:spPr>
      </p:pic>
      <p:sp>
        <p:nvSpPr>
          <p:cNvPr id="11" name="Control 3"/>
          <p:cNvSpPr>
            <a:spLocks noChangeArrowheads="1" noChangeShapeType="1"/>
          </p:cNvSpPr>
          <p:nvPr/>
        </p:nvSpPr>
        <p:spPr bwMode="auto">
          <a:xfrm>
            <a:off x="457200" y="36798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Control 4"/>
          <p:cNvSpPr>
            <a:spLocks noChangeArrowheads="1" noChangeShapeType="1"/>
          </p:cNvSpPr>
          <p:nvPr/>
        </p:nvSpPr>
        <p:spPr bwMode="auto">
          <a:xfrm>
            <a:off x="457200" y="36798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Control 5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Control 6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1782" y="4668471"/>
            <a:ext cx="1145882" cy="445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rol 8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Control 9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01782" y="4005064"/>
            <a:ext cx="244202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en-US" sz="3200" b="1" dirty="0" smtClean="0">
                <a:solidFill>
                  <a:srgbClr val="FF0000"/>
                </a:solidFill>
              </a:rPr>
              <a:t>    </a:t>
            </a:r>
            <a:r>
              <a:rPr lang="en-US" sz="3200" b="1" dirty="0" smtClean="0"/>
              <a:t>2,5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B 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b="1" dirty="0" smtClean="0"/>
              <a:t>4</a:t>
            </a:r>
          </a:p>
          <a:p>
            <a:r>
              <a:rPr lang="en-US" sz="3200" b="1" dirty="0" smtClean="0">
                <a:solidFill>
                  <a:srgbClr val="FFC000"/>
                </a:solidFill>
              </a:rPr>
              <a:t>C 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b="1" dirty="0" smtClean="0"/>
              <a:t>3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D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200" b="1" dirty="0" smtClean="0"/>
              <a:t> -1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,4 Answers,B,30,21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На рисунке изображен график </a:t>
            </a:r>
            <a:r>
              <a:rPr lang="ru-RU" sz="2400" b="1" i="1" dirty="0"/>
              <a:t>y = f'(x)</a:t>
            </a:r>
            <a:r>
              <a:rPr lang="ru-RU" sz="2400" b="1" dirty="0"/>
              <a:t> — производной функции </a:t>
            </a:r>
            <a:r>
              <a:rPr lang="ru-RU" sz="2400" b="1" i="1" dirty="0"/>
              <a:t>f (x)</a:t>
            </a:r>
            <a:r>
              <a:rPr lang="ru-RU" sz="2400" b="1" dirty="0"/>
              <a:t>, определенной на интервале </a:t>
            </a:r>
            <a:r>
              <a:rPr lang="ru-RU" sz="2400" b="1" i="1" dirty="0"/>
              <a:t>(-4; 8)</a:t>
            </a:r>
            <a:r>
              <a:rPr lang="ru-RU" sz="2400" b="1" dirty="0"/>
              <a:t>. Найдите точку экстремума функции </a:t>
            </a:r>
            <a:r>
              <a:rPr lang="ru-RU" sz="2400" b="1" i="1" dirty="0"/>
              <a:t>f (x)</a:t>
            </a:r>
            <a:r>
              <a:rPr lang="ru-RU" sz="2400" b="1" dirty="0"/>
              <a:t>, принадлежащую отрезку 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i="1" dirty="0" smtClean="0"/>
              <a:t>[-</a:t>
            </a:r>
            <a:r>
              <a:rPr lang="ru-RU" sz="2400" b="1" i="1" dirty="0"/>
              <a:t>2; 6]</a:t>
            </a:r>
            <a:r>
              <a:rPr lang="ru-RU" sz="2400" b="1" dirty="0"/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rol 3"/>
          <p:cNvSpPr>
            <a:spLocks noChangeArrowheads="1" noChangeShapeType="1"/>
          </p:cNvSpPr>
          <p:nvPr/>
        </p:nvSpPr>
        <p:spPr bwMode="auto">
          <a:xfrm>
            <a:off x="457200" y="36798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Control 4"/>
          <p:cNvSpPr>
            <a:spLocks noChangeArrowheads="1" noChangeShapeType="1"/>
          </p:cNvSpPr>
          <p:nvPr/>
        </p:nvSpPr>
        <p:spPr bwMode="auto">
          <a:xfrm>
            <a:off x="457200" y="36798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Control 5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Control 6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1782" y="4668471"/>
            <a:ext cx="1145882" cy="445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rol 8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Control 9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01782" y="4005064"/>
            <a:ext cx="244202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en-US" sz="3200" b="1" dirty="0" smtClean="0">
                <a:solidFill>
                  <a:srgbClr val="FF0000"/>
                </a:solidFill>
              </a:rPr>
              <a:t>    </a:t>
            </a:r>
            <a:r>
              <a:rPr lang="en-US" sz="3200" b="1" dirty="0" smtClean="0"/>
              <a:t>0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B 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b="1" dirty="0" smtClean="0"/>
              <a:t>4</a:t>
            </a:r>
          </a:p>
          <a:p>
            <a:r>
              <a:rPr lang="en-US" sz="3200" b="1" dirty="0" smtClean="0">
                <a:solidFill>
                  <a:srgbClr val="FFC000"/>
                </a:solidFill>
              </a:rPr>
              <a:t>C 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b="1" dirty="0" smtClean="0"/>
              <a:t>2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D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200" b="1" dirty="0" smtClean="0"/>
              <a:t> -1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://www.matznanie.ru/xbookM0001/files/ris_test_38-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28800"/>
            <a:ext cx="6120680" cy="434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9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5,4 Answers,C,40,26,2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209" y="116632"/>
            <a:ext cx="8229600" cy="16288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Функция определена на промежутке </a:t>
            </a:r>
            <a:r>
              <a:rPr lang="ru-RU" sz="2400" b="1" i="1" dirty="0"/>
              <a:t>(-2; 4)</a:t>
            </a:r>
            <a:r>
              <a:rPr lang="ru-RU" sz="2400" b="1" dirty="0"/>
              <a:t>. На рисунке изображен график производной функции </a:t>
            </a:r>
            <a:r>
              <a:rPr lang="ru-RU" sz="2400" b="1" i="1" dirty="0"/>
              <a:t>y = f'(x)</a:t>
            </a:r>
            <a:r>
              <a:rPr lang="ru-RU" sz="2400" b="1" dirty="0"/>
              <a:t>. Указать точку, в которой функция достигает наибольшего значения.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rol 3"/>
          <p:cNvSpPr>
            <a:spLocks noChangeArrowheads="1" noChangeShapeType="1"/>
          </p:cNvSpPr>
          <p:nvPr/>
        </p:nvSpPr>
        <p:spPr bwMode="auto">
          <a:xfrm>
            <a:off x="457200" y="36798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Control 4"/>
          <p:cNvSpPr>
            <a:spLocks noChangeArrowheads="1" noChangeShapeType="1"/>
          </p:cNvSpPr>
          <p:nvPr/>
        </p:nvSpPr>
        <p:spPr bwMode="auto">
          <a:xfrm>
            <a:off x="457200" y="36798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Control 5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Control 6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1782" y="4668471"/>
            <a:ext cx="1145882" cy="445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rol 8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Control 9"/>
          <p:cNvSpPr>
            <a:spLocks noChangeArrowheads="1" noChangeShapeType="1"/>
          </p:cNvSpPr>
          <p:nvPr/>
        </p:nvSpPr>
        <p:spPr bwMode="auto">
          <a:xfrm>
            <a:off x="457200" y="37052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01782" y="4005064"/>
            <a:ext cx="244202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en-US" sz="3200" b="1" dirty="0" smtClean="0">
                <a:solidFill>
                  <a:srgbClr val="FF0000"/>
                </a:solidFill>
              </a:rPr>
              <a:t>    </a:t>
            </a:r>
            <a:r>
              <a:rPr lang="en-US" sz="3200" b="1" dirty="0" smtClean="0"/>
              <a:t>1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B 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b="1" dirty="0" smtClean="0"/>
              <a:t>-1,5</a:t>
            </a:r>
          </a:p>
          <a:p>
            <a:r>
              <a:rPr lang="en-US" sz="3200" b="1" dirty="0" smtClean="0">
                <a:solidFill>
                  <a:srgbClr val="FFC000"/>
                </a:solidFill>
              </a:rPr>
              <a:t>C 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b="1" dirty="0" smtClean="0"/>
              <a:t>3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D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200" b="1" dirty="0" smtClean="0"/>
              <a:t>  0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www.matznanie.ru/xbookM0001/files/ris_test_38-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84784"/>
            <a:ext cx="5184576" cy="475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4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36002"/>
            <a:ext cx="692311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Краткая биография </a:t>
            </a:r>
            <a:r>
              <a:rPr lang="ru-RU" b="1" dirty="0" smtClean="0">
                <a:solidFill>
                  <a:srgbClr val="002060"/>
                </a:solidFill>
              </a:rPr>
              <a:t>французского математика Пьера </a:t>
            </a:r>
            <a:r>
              <a:rPr lang="ru-RU" b="1" dirty="0" smtClean="0">
                <a:solidFill>
                  <a:srgbClr val="002060"/>
                </a:solidFill>
              </a:rPr>
              <a:t>Ферма.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Цитаты и афоризмы.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 Гл.9 §50 № № 912, 914, 916.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14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7560840" cy="599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94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На рисунке изображен график функции y = f (x), определенной на интервале (-6; 4). Найдите количество точек экстремума функции f (x) </vt:lpstr>
      <vt:lpstr>Функция определена на промежутке (-5; 3). На рисунке изображен график производной функции y = f'(x). Указать количество точек экстремума.</vt:lpstr>
      <vt:lpstr>Функция определена на промежутке (-3; 5). На рисунке изображен график производной функции y = f'(x). Указать точку, в которой функция принимает наименьшее значение.</vt:lpstr>
      <vt:lpstr>На рисунке изображен график y = f'(x) — производной функции f (x), определенной на интервале (-4; 8). Найдите точку экстремума функции f (x), принадлежащую отрезку  [-2; 6].</vt:lpstr>
      <vt:lpstr>Функция определена на промежутке (-2; 4). На рисунке изображен график производной функции y = f'(x). Указать точку, в которой функция достигает наибольшего значения. </vt:lpstr>
      <vt:lpstr>Домашнее задание: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Функция определена на промежутке (-3; 5). На рисунке изображен график производной функции y = f'(x). Указать точку, в которой функция принимает наименьшее значение.</dc:title>
  <dc:creator>comp</dc:creator>
  <cp:lastModifiedBy>Admin</cp:lastModifiedBy>
  <cp:revision>29</cp:revision>
  <dcterms:created xsi:type="dcterms:W3CDTF">2018-11-20T17:43:04Z</dcterms:created>
  <dcterms:modified xsi:type="dcterms:W3CDTF">2018-11-27T12:13:30Z</dcterms:modified>
</cp:coreProperties>
</file>