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65" r:id="rId4"/>
    <p:sldId id="261" r:id="rId5"/>
    <p:sldId id="262" r:id="rId6"/>
    <p:sldId id="268" r:id="rId7"/>
    <p:sldId id="26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1,4 Answers,A,30,52,46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209" y="116632"/>
            <a:ext cx="8229600" cy="1628800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/>
              <a:t>На рисунке изображен график функции </a:t>
            </a:r>
            <a:r>
              <a:rPr lang="ru-RU" sz="2400" b="1" i="1" dirty="0"/>
              <a:t>y = f (x)</a:t>
            </a:r>
            <a:r>
              <a:rPr lang="ru-RU" sz="2400" b="1" dirty="0"/>
              <a:t>, определенной на интервале </a:t>
            </a:r>
            <a:r>
              <a:rPr lang="ru-RU" sz="2400" b="1" i="1" dirty="0" smtClean="0"/>
              <a:t>(-6; 4)</a:t>
            </a:r>
            <a:r>
              <a:rPr lang="ru-RU" sz="2400" b="1" dirty="0" smtClean="0"/>
              <a:t>. </a:t>
            </a:r>
            <a:r>
              <a:rPr lang="ru-RU" sz="2400" b="1" dirty="0"/>
              <a:t>Найдите </a:t>
            </a:r>
            <a:r>
              <a:rPr lang="ru-RU" sz="2400" b="1" dirty="0" smtClean="0"/>
              <a:t>количество </a:t>
            </a:r>
            <a:r>
              <a:rPr lang="ru-RU" sz="2400" b="1" dirty="0"/>
              <a:t>точек экстремума функции </a:t>
            </a:r>
            <a:r>
              <a:rPr lang="ru-RU" sz="2400" b="1" i="1" dirty="0"/>
              <a:t>f (x)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rol 3"/>
          <p:cNvSpPr>
            <a:spLocks noChangeArrowheads="1" noChangeShapeType="1"/>
          </p:cNvSpPr>
          <p:nvPr/>
        </p:nvSpPr>
        <p:spPr bwMode="auto">
          <a:xfrm>
            <a:off x="457200" y="36798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Control 4"/>
          <p:cNvSpPr>
            <a:spLocks noChangeArrowheads="1" noChangeShapeType="1"/>
          </p:cNvSpPr>
          <p:nvPr/>
        </p:nvSpPr>
        <p:spPr bwMode="auto">
          <a:xfrm>
            <a:off x="457200" y="36798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Control 5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Control 6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01782" y="4668471"/>
            <a:ext cx="1145882" cy="445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ontrol 8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Control 9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01782" y="4005064"/>
            <a:ext cx="244202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r>
              <a:rPr lang="en-US" sz="3200" b="1" dirty="0" smtClean="0">
                <a:solidFill>
                  <a:srgbClr val="FF0000"/>
                </a:solidFill>
              </a:rPr>
              <a:t>   </a:t>
            </a:r>
            <a:r>
              <a:rPr lang="ru-RU" sz="3200" b="1" dirty="0" smtClean="0"/>
              <a:t>4</a:t>
            </a:r>
            <a:endParaRPr lang="en-US" sz="3200" b="1" dirty="0" smtClean="0"/>
          </a:p>
          <a:p>
            <a:r>
              <a:rPr lang="en-US" sz="3200" b="1" dirty="0" smtClean="0">
                <a:solidFill>
                  <a:srgbClr val="00B050"/>
                </a:solidFill>
              </a:rPr>
              <a:t>B </a:t>
            </a:r>
            <a:r>
              <a:rPr lang="en-US" sz="3200" b="1" dirty="0" smtClean="0">
                <a:solidFill>
                  <a:srgbClr val="FF0000"/>
                </a:solidFill>
              </a:rPr>
              <a:t>   </a:t>
            </a:r>
            <a:r>
              <a:rPr lang="ru-RU" sz="3200" b="1" dirty="0" smtClean="0"/>
              <a:t>3</a:t>
            </a:r>
            <a:endParaRPr lang="en-US" sz="3200" b="1" dirty="0" smtClean="0"/>
          </a:p>
          <a:p>
            <a:r>
              <a:rPr lang="en-US" sz="3200" b="1" dirty="0" smtClean="0">
                <a:solidFill>
                  <a:srgbClr val="FFC000"/>
                </a:solidFill>
              </a:rPr>
              <a:t>C </a:t>
            </a:r>
            <a:r>
              <a:rPr lang="en-US" sz="3200" b="1" dirty="0" smtClean="0">
                <a:solidFill>
                  <a:srgbClr val="FF0000"/>
                </a:solidFill>
              </a:rPr>
              <a:t>   </a:t>
            </a:r>
            <a:r>
              <a:rPr lang="ru-RU" sz="3200" b="1" dirty="0" smtClean="0"/>
              <a:t>7</a:t>
            </a:r>
            <a:endParaRPr lang="en-US" sz="3200" b="1" dirty="0" smtClean="0"/>
          </a:p>
          <a:p>
            <a:r>
              <a:rPr lang="en-US" sz="3200" b="1" dirty="0" smtClean="0">
                <a:solidFill>
                  <a:srgbClr val="0070C0"/>
                </a:solidFill>
              </a:rPr>
              <a:t>D</a:t>
            </a:r>
            <a:r>
              <a:rPr lang="en-US" sz="3200" b="1" dirty="0" smtClean="0">
                <a:solidFill>
                  <a:srgbClr val="FF0000"/>
                </a:solidFill>
              </a:rPr>
              <a:t>  </a:t>
            </a:r>
            <a:r>
              <a:rPr lang="en-US" sz="3200" b="1" dirty="0" smtClean="0"/>
              <a:t>  </a:t>
            </a:r>
            <a:r>
              <a:rPr lang="ru-RU" sz="3200" b="1" dirty="0" smtClean="0"/>
              <a:t>2</a:t>
            </a:r>
            <a:endParaRPr lang="en-US" sz="3200" b="1" dirty="0" smtClean="0"/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9220" name="Picture 4" descr="http://www.matznanie.ru/xbookM0001/files/ris_test_38-0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556792"/>
            <a:ext cx="5815133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55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2,4 Answers,B,30,7,17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28800"/>
          </a:xfrm>
        </p:spPr>
        <p:txBody>
          <a:bodyPr>
            <a:normAutofit/>
          </a:bodyPr>
          <a:lstStyle/>
          <a:p>
            <a:pPr algn="l"/>
            <a:r>
              <a:rPr lang="ru-RU" sz="2400" dirty="0"/>
              <a:t>Функция определена на промежутке </a:t>
            </a:r>
            <a:r>
              <a:rPr lang="ru-RU" sz="2400" i="1" dirty="0" smtClean="0"/>
              <a:t>(-5; 3)</a:t>
            </a:r>
            <a:r>
              <a:rPr lang="ru-RU" sz="2400" dirty="0" smtClean="0"/>
              <a:t>. </a:t>
            </a:r>
            <a:r>
              <a:rPr lang="ru-RU" sz="2400" dirty="0"/>
              <a:t>На рисунке изображен график производной функции </a:t>
            </a:r>
            <a:r>
              <a:rPr lang="ru-RU" sz="2400" i="1" dirty="0"/>
              <a:t>y = f'(x)</a:t>
            </a:r>
            <a:r>
              <a:rPr lang="ru-RU" sz="2400" dirty="0"/>
              <a:t>. Указать </a:t>
            </a:r>
            <a:r>
              <a:rPr lang="ru-RU" sz="2400" dirty="0" smtClean="0"/>
              <a:t>количество точек экстремума.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rol 3"/>
          <p:cNvSpPr>
            <a:spLocks noChangeArrowheads="1" noChangeShapeType="1"/>
          </p:cNvSpPr>
          <p:nvPr/>
        </p:nvSpPr>
        <p:spPr bwMode="auto">
          <a:xfrm>
            <a:off x="457200" y="36798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Control 4"/>
          <p:cNvSpPr>
            <a:spLocks noChangeArrowheads="1" noChangeShapeType="1"/>
          </p:cNvSpPr>
          <p:nvPr/>
        </p:nvSpPr>
        <p:spPr bwMode="auto">
          <a:xfrm>
            <a:off x="457200" y="36798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Control 5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Control 6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01782" y="4668471"/>
            <a:ext cx="1145882" cy="445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ontrol 8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Control 9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01782" y="4005064"/>
            <a:ext cx="244202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r>
              <a:rPr lang="en-US" sz="3200" b="1" dirty="0" smtClean="0">
                <a:solidFill>
                  <a:srgbClr val="FF0000"/>
                </a:solidFill>
              </a:rPr>
              <a:t>    </a:t>
            </a:r>
            <a:r>
              <a:rPr lang="en-US" sz="3200" b="1" dirty="0" smtClean="0"/>
              <a:t>-3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B </a:t>
            </a:r>
            <a:r>
              <a:rPr lang="en-US" sz="3200" b="1" dirty="0" smtClean="0">
                <a:solidFill>
                  <a:srgbClr val="FF0000"/>
                </a:solidFill>
              </a:rPr>
              <a:t>    </a:t>
            </a:r>
            <a:r>
              <a:rPr lang="en-US" sz="3200" b="1" dirty="0" smtClean="0"/>
              <a:t>3</a:t>
            </a:r>
          </a:p>
          <a:p>
            <a:r>
              <a:rPr lang="en-US" sz="3200" b="1" dirty="0" smtClean="0">
                <a:solidFill>
                  <a:srgbClr val="FFC000"/>
                </a:solidFill>
              </a:rPr>
              <a:t>C </a:t>
            </a:r>
            <a:r>
              <a:rPr lang="en-US" sz="3200" b="1" dirty="0" smtClean="0">
                <a:solidFill>
                  <a:srgbClr val="FF0000"/>
                </a:solidFill>
              </a:rPr>
              <a:t>   </a:t>
            </a:r>
            <a:r>
              <a:rPr lang="en-US" sz="3200" b="1" dirty="0" smtClean="0"/>
              <a:t>-1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D</a:t>
            </a:r>
            <a:r>
              <a:rPr lang="en-US" sz="3200" b="1" dirty="0" smtClean="0">
                <a:solidFill>
                  <a:srgbClr val="FF0000"/>
                </a:solidFill>
              </a:rPr>
              <a:t>   </a:t>
            </a:r>
            <a:r>
              <a:rPr lang="en-US" sz="3200" b="1" dirty="0" smtClean="0"/>
              <a:t> 2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506457"/>
            <a:ext cx="5760640" cy="4686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05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3,4 Answers,B,30,4,24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28800"/>
          </a:xfrm>
        </p:spPr>
        <p:txBody>
          <a:bodyPr>
            <a:normAutofit/>
          </a:bodyPr>
          <a:lstStyle/>
          <a:p>
            <a:pPr algn="l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Функция определена на промежутке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(-3; 5)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На рисунке изображен график производной функции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y = f'(x)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Указать точку, в которой функция принимает наименьшее значение.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589227"/>
            <a:ext cx="5890175" cy="4181195"/>
          </a:xfrm>
        </p:spPr>
      </p:pic>
      <p:sp>
        <p:nvSpPr>
          <p:cNvPr id="11" name="Control 3"/>
          <p:cNvSpPr>
            <a:spLocks noChangeArrowheads="1" noChangeShapeType="1"/>
          </p:cNvSpPr>
          <p:nvPr/>
        </p:nvSpPr>
        <p:spPr bwMode="auto">
          <a:xfrm>
            <a:off x="457200" y="36798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Control 4"/>
          <p:cNvSpPr>
            <a:spLocks noChangeArrowheads="1" noChangeShapeType="1"/>
          </p:cNvSpPr>
          <p:nvPr/>
        </p:nvSpPr>
        <p:spPr bwMode="auto">
          <a:xfrm>
            <a:off x="457200" y="36798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Control 5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Control 6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01782" y="4668471"/>
            <a:ext cx="1145882" cy="445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ontrol 8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Control 9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01782" y="4005064"/>
            <a:ext cx="244202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r>
              <a:rPr lang="en-US" sz="3200" b="1" dirty="0" smtClean="0">
                <a:solidFill>
                  <a:srgbClr val="FF0000"/>
                </a:solidFill>
              </a:rPr>
              <a:t>    </a:t>
            </a:r>
            <a:r>
              <a:rPr lang="en-US" sz="3200" b="1" dirty="0" smtClean="0"/>
              <a:t>2,5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B </a:t>
            </a:r>
            <a:r>
              <a:rPr lang="en-US" sz="3200" b="1" dirty="0" smtClean="0">
                <a:solidFill>
                  <a:srgbClr val="FF0000"/>
                </a:solidFill>
              </a:rPr>
              <a:t>   </a:t>
            </a:r>
            <a:r>
              <a:rPr lang="en-US" sz="3200" b="1" dirty="0" smtClean="0"/>
              <a:t>4</a:t>
            </a:r>
          </a:p>
          <a:p>
            <a:r>
              <a:rPr lang="en-US" sz="3200" b="1" dirty="0" smtClean="0">
                <a:solidFill>
                  <a:srgbClr val="FFC000"/>
                </a:solidFill>
              </a:rPr>
              <a:t>C </a:t>
            </a:r>
            <a:r>
              <a:rPr lang="en-US" sz="3200" b="1" dirty="0" smtClean="0">
                <a:solidFill>
                  <a:srgbClr val="FF0000"/>
                </a:solidFill>
              </a:rPr>
              <a:t>   </a:t>
            </a:r>
            <a:r>
              <a:rPr lang="en-US" sz="3200" b="1" dirty="0" smtClean="0"/>
              <a:t>3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D</a:t>
            </a:r>
            <a:r>
              <a:rPr lang="en-US" sz="3200" b="1" dirty="0" smtClean="0">
                <a:solidFill>
                  <a:srgbClr val="FF0000"/>
                </a:solidFill>
              </a:rPr>
              <a:t>  </a:t>
            </a:r>
            <a:r>
              <a:rPr lang="en-US" sz="3200" b="1" dirty="0" smtClean="0"/>
              <a:t> -1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20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4,4 Answers,B,30,21,27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28800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/>
              <a:t>На рисунке изображен график </a:t>
            </a:r>
            <a:r>
              <a:rPr lang="ru-RU" sz="2400" b="1" i="1" dirty="0"/>
              <a:t>y = f'(x)</a:t>
            </a:r>
            <a:r>
              <a:rPr lang="ru-RU" sz="2400" b="1" dirty="0"/>
              <a:t> — производной функции </a:t>
            </a:r>
            <a:r>
              <a:rPr lang="ru-RU" sz="2400" b="1" i="1" dirty="0"/>
              <a:t>f (x)</a:t>
            </a:r>
            <a:r>
              <a:rPr lang="ru-RU" sz="2400" b="1" dirty="0"/>
              <a:t>, определенной на интервале </a:t>
            </a:r>
            <a:r>
              <a:rPr lang="ru-RU" sz="2400" b="1" i="1" dirty="0"/>
              <a:t>(-4; 8)</a:t>
            </a:r>
            <a:r>
              <a:rPr lang="ru-RU" sz="2400" b="1" dirty="0"/>
              <a:t>. Найдите точку экстремума функции </a:t>
            </a:r>
            <a:r>
              <a:rPr lang="ru-RU" sz="2400" b="1" i="1" dirty="0"/>
              <a:t>f (x)</a:t>
            </a:r>
            <a:r>
              <a:rPr lang="ru-RU" sz="2400" b="1" dirty="0"/>
              <a:t>, принадлежащую отрезку 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ru-RU" sz="2400" b="1" i="1" dirty="0" smtClean="0"/>
              <a:t>[-</a:t>
            </a:r>
            <a:r>
              <a:rPr lang="ru-RU" sz="2400" b="1" i="1" dirty="0"/>
              <a:t>2; 6]</a:t>
            </a:r>
            <a:r>
              <a:rPr lang="ru-RU" sz="2400" b="1" dirty="0"/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rol 3"/>
          <p:cNvSpPr>
            <a:spLocks noChangeArrowheads="1" noChangeShapeType="1"/>
          </p:cNvSpPr>
          <p:nvPr/>
        </p:nvSpPr>
        <p:spPr bwMode="auto">
          <a:xfrm>
            <a:off x="457200" y="36798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Control 4"/>
          <p:cNvSpPr>
            <a:spLocks noChangeArrowheads="1" noChangeShapeType="1"/>
          </p:cNvSpPr>
          <p:nvPr/>
        </p:nvSpPr>
        <p:spPr bwMode="auto">
          <a:xfrm>
            <a:off x="457200" y="36798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Control 5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Control 6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01782" y="4668471"/>
            <a:ext cx="1145882" cy="445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ontrol 8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Control 9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01782" y="4005064"/>
            <a:ext cx="244202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r>
              <a:rPr lang="en-US" sz="3200" b="1" dirty="0" smtClean="0">
                <a:solidFill>
                  <a:srgbClr val="FF0000"/>
                </a:solidFill>
              </a:rPr>
              <a:t>    </a:t>
            </a:r>
            <a:r>
              <a:rPr lang="en-US" sz="3200" b="1" dirty="0" smtClean="0"/>
              <a:t>0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B </a:t>
            </a:r>
            <a:r>
              <a:rPr lang="en-US" sz="3200" b="1" dirty="0" smtClean="0">
                <a:solidFill>
                  <a:srgbClr val="FF0000"/>
                </a:solidFill>
              </a:rPr>
              <a:t>   </a:t>
            </a:r>
            <a:r>
              <a:rPr lang="en-US" sz="3200" b="1" dirty="0" smtClean="0"/>
              <a:t>4</a:t>
            </a:r>
          </a:p>
          <a:p>
            <a:r>
              <a:rPr lang="en-US" sz="3200" b="1" dirty="0" smtClean="0">
                <a:solidFill>
                  <a:srgbClr val="FFC000"/>
                </a:solidFill>
              </a:rPr>
              <a:t>C </a:t>
            </a:r>
            <a:r>
              <a:rPr lang="en-US" sz="3200" b="1" dirty="0" smtClean="0">
                <a:solidFill>
                  <a:srgbClr val="FF0000"/>
                </a:solidFill>
              </a:rPr>
              <a:t>   </a:t>
            </a:r>
            <a:r>
              <a:rPr lang="en-US" sz="3200" b="1" dirty="0" smtClean="0"/>
              <a:t>2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D</a:t>
            </a:r>
            <a:r>
              <a:rPr lang="en-US" sz="3200" b="1" dirty="0" smtClean="0">
                <a:solidFill>
                  <a:srgbClr val="FF0000"/>
                </a:solidFill>
              </a:rPr>
              <a:t>  </a:t>
            </a:r>
            <a:r>
              <a:rPr lang="en-US" sz="3200" b="1" dirty="0" smtClean="0"/>
              <a:t> -1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6146" name="Picture 2" descr="http://www.matznanie.ru/xbookM0001/files/ris_test_38-2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628800"/>
            <a:ext cx="6120680" cy="4347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994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5,4 Answers,C,40,26,24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209" y="116632"/>
            <a:ext cx="8229600" cy="1628800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/>
              <a:t>Функция определена на промежутке </a:t>
            </a:r>
            <a:r>
              <a:rPr lang="ru-RU" sz="2400" b="1" i="1" dirty="0"/>
              <a:t>(-2; 4)</a:t>
            </a:r>
            <a:r>
              <a:rPr lang="ru-RU" sz="2400" b="1" dirty="0"/>
              <a:t>. На рисунке изображен график производной функции </a:t>
            </a:r>
            <a:r>
              <a:rPr lang="ru-RU" sz="2400" b="1" i="1" dirty="0"/>
              <a:t>y = f'(x)</a:t>
            </a:r>
            <a:r>
              <a:rPr lang="ru-RU" sz="2400" b="1" dirty="0"/>
              <a:t>. Указать точку, в которой функция достигает наибольшего значения.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rol 3"/>
          <p:cNvSpPr>
            <a:spLocks noChangeArrowheads="1" noChangeShapeType="1"/>
          </p:cNvSpPr>
          <p:nvPr/>
        </p:nvSpPr>
        <p:spPr bwMode="auto">
          <a:xfrm>
            <a:off x="457200" y="36798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Control 4"/>
          <p:cNvSpPr>
            <a:spLocks noChangeArrowheads="1" noChangeShapeType="1"/>
          </p:cNvSpPr>
          <p:nvPr/>
        </p:nvSpPr>
        <p:spPr bwMode="auto">
          <a:xfrm>
            <a:off x="457200" y="36798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Control 5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Control 6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01782" y="4668471"/>
            <a:ext cx="1145882" cy="445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ontrol 8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Control 9"/>
          <p:cNvSpPr>
            <a:spLocks noChangeArrowheads="1" noChangeShapeType="1"/>
          </p:cNvSpPr>
          <p:nvPr/>
        </p:nvSpPr>
        <p:spPr bwMode="auto">
          <a:xfrm>
            <a:off x="457200" y="3705225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01782" y="4005064"/>
            <a:ext cx="244202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А</a:t>
            </a:r>
            <a:r>
              <a:rPr lang="en-US" sz="3200" b="1" dirty="0" smtClean="0">
                <a:solidFill>
                  <a:srgbClr val="FF0000"/>
                </a:solidFill>
              </a:rPr>
              <a:t>    </a:t>
            </a:r>
            <a:r>
              <a:rPr lang="en-US" sz="3200" b="1" dirty="0" smtClean="0"/>
              <a:t>1</a:t>
            </a:r>
          </a:p>
          <a:p>
            <a:r>
              <a:rPr lang="en-US" sz="3200" b="1" dirty="0" smtClean="0">
                <a:solidFill>
                  <a:srgbClr val="00B050"/>
                </a:solidFill>
              </a:rPr>
              <a:t>B </a:t>
            </a:r>
            <a:r>
              <a:rPr lang="en-US" sz="3200" b="1" dirty="0" smtClean="0">
                <a:solidFill>
                  <a:srgbClr val="FF0000"/>
                </a:solidFill>
              </a:rPr>
              <a:t>   </a:t>
            </a:r>
            <a:r>
              <a:rPr lang="en-US" sz="3200" b="1" dirty="0" smtClean="0"/>
              <a:t>-1,5</a:t>
            </a:r>
          </a:p>
          <a:p>
            <a:r>
              <a:rPr lang="en-US" sz="3200" b="1" dirty="0" smtClean="0">
                <a:solidFill>
                  <a:srgbClr val="FFC000"/>
                </a:solidFill>
              </a:rPr>
              <a:t>C </a:t>
            </a:r>
            <a:r>
              <a:rPr lang="en-US" sz="3200" b="1" dirty="0" smtClean="0">
                <a:solidFill>
                  <a:srgbClr val="FF0000"/>
                </a:solidFill>
              </a:rPr>
              <a:t>   </a:t>
            </a:r>
            <a:r>
              <a:rPr lang="en-US" sz="3200" b="1" dirty="0" smtClean="0"/>
              <a:t>3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D</a:t>
            </a:r>
            <a:r>
              <a:rPr lang="en-US" sz="3200" b="1" dirty="0" smtClean="0">
                <a:solidFill>
                  <a:srgbClr val="FF0000"/>
                </a:solidFill>
              </a:rPr>
              <a:t>  </a:t>
            </a:r>
            <a:r>
              <a:rPr lang="en-US" sz="3200" b="1" dirty="0" smtClean="0"/>
              <a:t>  0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7170" name="Picture 2" descr="http://www.matznanie.ru/xbookM0001/files/ris_test_38-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484784"/>
            <a:ext cx="5184576" cy="4755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743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36002"/>
            <a:ext cx="6923112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Краткая биография </a:t>
            </a:r>
            <a:r>
              <a:rPr lang="ru-RU" b="1" dirty="0" smtClean="0">
                <a:solidFill>
                  <a:srgbClr val="002060"/>
                </a:solidFill>
              </a:rPr>
              <a:t>французского математика Пьера </a:t>
            </a:r>
            <a:r>
              <a:rPr lang="ru-RU" b="1" dirty="0" smtClean="0">
                <a:solidFill>
                  <a:srgbClr val="002060"/>
                </a:solidFill>
              </a:rPr>
              <a:t>Ферма.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Цитаты и афоризмы.</a:t>
            </a:r>
          </a:p>
          <a:p>
            <a:pPr marL="0" indent="0"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2. Гл.9 §50 № № 912, 914, 916.</a:t>
            </a:r>
          </a:p>
          <a:p>
            <a:pPr marL="0" indent="0">
              <a:buNone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3147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76672"/>
            <a:ext cx="7560840" cy="5991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40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94</Words>
  <Application>Microsoft Office PowerPoint</Application>
  <PresentationFormat>Экран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На рисунке изображен график функции y = f (x), определенной на интервале (-6; 4). Найдите количество точек экстремума функции f (x) </vt:lpstr>
      <vt:lpstr>Функция определена на промежутке (-5; 3). На рисунке изображен график производной функции y = f'(x). Указать количество точек экстремума.</vt:lpstr>
      <vt:lpstr>Функция определена на промежутке (-3; 5). На рисунке изображен график производной функции y = f'(x). Указать точку, в которой функция принимает наименьшее значение.</vt:lpstr>
      <vt:lpstr>На рисунке изображен график y = f'(x) — производной функции f (x), определенной на интервале (-4; 8). Найдите точку экстремума функции f (x), принадлежащую отрезку  [-2; 6].</vt:lpstr>
      <vt:lpstr>Функция определена на промежутке (-2; 4). На рисунке изображен график производной функции y = f'(x). Указать точку, в которой функция достигает наибольшего значения. </vt:lpstr>
      <vt:lpstr>Домашнее задание: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Функция определена на промежутке (-3; 5). На рисунке изображен график производной функции y = f'(x). Указать точку, в которой функция принимает наименьшее значение.</dc:title>
  <dc:creator>comp</dc:creator>
  <cp:lastModifiedBy>Admin</cp:lastModifiedBy>
  <cp:revision>29</cp:revision>
  <dcterms:created xsi:type="dcterms:W3CDTF">2018-11-20T17:43:04Z</dcterms:created>
  <dcterms:modified xsi:type="dcterms:W3CDTF">2018-11-27T12:13:30Z</dcterms:modified>
</cp:coreProperties>
</file>