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80" r:id="rId3"/>
    <p:sldId id="284" r:id="rId4"/>
    <p:sldId id="282" r:id="rId5"/>
    <p:sldId id="281" r:id="rId6"/>
    <p:sldId id="283" r:id="rId7"/>
    <p:sldId id="258" r:id="rId8"/>
    <p:sldId id="262" r:id="rId9"/>
    <p:sldId id="260" r:id="rId10"/>
    <p:sldId id="261" r:id="rId11"/>
    <p:sldId id="264" r:id="rId12"/>
    <p:sldId id="266" r:id="rId13"/>
    <p:sldId id="268" r:id="rId14"/>
    <p:sldId id="267" r:id="rId15"/>
    <p:sldId id="265" r:id="rId16"/>
    <p:sldId id="269" r:id="rId17"/>
    <p:sldId id="270" r:id="rId18"/>
    <p:sldId id="272" r:id="rId19"/>
    <p:sldId id="273" r:id="rId20"/>
    <p:sldId id="271" r:id="rId21"/>
    <p:sldId id="274" r:id="rId22"/>
    <p:sldId id="275" r:id="rId23"/>
    <p:sldId id="276" r:id="rId24"/>
    <p:sldId id="277" r:id="rId25"/>
    <p:sldId id="278" r:id="rId26"/>
    <p:sldId id="28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B16EA-A8D7-4E16-97EC-1A14ADE2C49B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BECF6-E99F-4814-BFCB-4F6CF21F6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81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CC518-2C6B-4E1B-A0E2-B149C4A9A106}" type="slidenum">
              <a:rPr lang="ru-RU"/>
              <a:pPr/>
              <a:t>22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579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CC518-2C6B-4E1B-A0E2-B149C4A9A106}" type="slidenum">
              <a:rPr lang="ru-RU"/>
              <a:pPr/>
              <a:t>23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579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CC518-2C6B-4E1B-A0E2-B149C4A9A106}" type="slidenum">
              <a:rPr lang="ru-RU"/>
              <a:pPr/>
              <a:t>24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579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CC518-2C6B-4E1B-A0E2-B149C4A9A106}" type="slidenum">
              <a:rPr lang="ru-RU"/>
              <a:pPr/>
              <a:t>25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57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96FECC5-85C4-4A65-A975-111A58096D9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55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3.xml"/><Relationship Id="rId18" Type="http://schemas.openxmlformats.org/officeDocument/2006/relationships/slide" Target="slide22.xml"/><Relationship Id="rId26" Type="http://schemas.openxmlformats.org/officeDocument/2006/relationships/slide" Target="slide21.xml"/><Relationship Id="rId3" Type="http://schemas.openxmlformats.org/officeDocument/2006/relationships/slide" Target="slide2.xml"/><Relationship Id="rId21" Type="http://schemas.openxmlformats.org/officeDocument/2006/relationships/slide" Target="slide26.xml"/><Relationship Id="rId7" Type="http://schemas.openxmlformats.org/officeDocument/2006/relationships/slide" Target="slide8.xml"/><Relationship Id="rId12" Type="http://schemas.openxmlformats.org/officeDocument/2006/relationships/slide" Target="slide11.xml"/><Relationship Id="rId17" Type="http://schemas.openxmlformats.org/officeDocument/2006/relationships/slide" Target="slide23.xml"/><Relationship Id="rId25" Type="http://schemas.openxmlformats.org/officeDocument/2006/relationships/slide" Target="slide20.xml"/><Relationship Id="rId2" Type="http://schemas.openxmlformats.org/officeDocument/2006/relationships/slide" Target="slide3.xml"/><Relationship Id="rId16" Type="http://schemas.openxmlformats.org/officeDocument/2006/relationships/slide" Target="slide15.xml"/><Relationship Id="rId20" Type="http://schemas.openxmlformats.org/officeDocument/2006/relationships/slide" Target="slide2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24" Type="http://schemas.openxmlformats.org/officeDocument/2006/relationships/slide" Target="slide19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23" Type="http://schemas.openxmlformats.org/officeDocument/2006/relationships/slide" Target="slide17.xml"/><Relationship Id="rId10" Type="http://schemas.openxmlformats.org/officeDocument/2006/relationships/slide" Target="slide9.xml"/><Relationship Id="rId19" Type="http://schemas.openxmlformats.org/officeDocument/2006/relationships/slide" Target="slide24.xml"/><Relationship Id="rId4" Type="http://schemas.openxmlformats.org/officeDocument/2006/relationships/slide" Target="slide4.xml"/><Relationship Id="rId9" Type="http://schemas.openxmlformats.org/officeDocument/2006/relationships/audio" Target="../media/audio1.wav"/><Relationship Id="rId14" Type="http://schemas.openxmlformats.org/officeDocument/2006/relationships/slide" Target="slide12.xml"/><Relationship Id="rId22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2.wav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oleObject" Target="../embeddings/oleObject3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7.png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png"/><Relationship Id="rId4" Type="http://schemas.openxmlformats.org/officeDocument/2006/relationships/image" Target="../media/image1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0" y="275636"/>
            <a:ext cx="3310433" cy="11338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Правила дифференцирования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56044" y="1628800"/>
            <a:ext cx="2901113" cy="1080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Геометрический смысл производной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21017" y="2841603"/>
            <a:ext cx="2989272" cy="1080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Физический смысл производной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21016" y="4077072"/>
            <a:ext cx="3085335" cy="1080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Установите соответствие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7677" y="5301208"/>
            <a:ext cx="3100160" cy="1080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Монотонность функции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Овал 10">
            <a:hlinkClick r:id="rId2" action="ppaction://hlinksldjump"/>
          </p:cNvPr>
          <p:cNvSpPr/>
          <p:nvPr/>
        </p:nvSpPr>
        <p:spPr>
          <a:xfrm>
            <a:off x="4379713" y="641434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" action="ppaction://hlinksldjump"/>
              </a:rPr>
              <a:t>200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Овал 14">
            <a:hlinkClick r:id="rId3" action="ppaction://hlinksldjump"/>
          </p:cNvPr>
          <p:cNvSpPr/>
          <p:nvPr/>
        </p:nvSpPr>
        <p:spPr>
          <a:xfrm>
            <a:off x="3175350" y="641434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" action="ppaction://hlinkshowjump?jump=nextslide"/>
              </a:rPr>
              <a:t>100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580112" y="641434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4" action="ppaction://hlinksldjump"/>
              </a:rPr>
              <a:t>300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732240" y="618405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5" action="ppaction://hlinksldjump"/>
              </a:rPr>
              <a:t>400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884368" y="618273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6" action="ppaction://hlinksldjump"/>
              </a:rPr>
              <a:t>500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Овал 18">
            <a:hlinkClick r:id="rId7" action="ppaction://hlinksldjump"/>
          </p:cNvPr>
          <p:cNvSpPr/>
          <p:nvPr/>
        </p:nvSpPr>
        <p:spPr>
          <a:xfrm>
            <a:off x="4379714" y="1870898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175350" y="1854251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hlinkClick r:id="rId8" action="ppaction://hlinksldjump">
                  <a:snd r:embed="rId9" name="drumroll.wav"/>
                </a:hlinkClick>
              </a:rPr>
              <a:t>100</a:t>
            </a:r>
            <a:endParaRPr lang="ru-RU" u="sng" dirty="0"/>
          </a:p>
        </p:txBody>
      </p:sp>
      <p:sp>
        <p:nvSpPr>
          <p:cNvPr id="21" name="Овал 20">
            <a:hlinkClick r:id="rId10" action="ppaction://hlinksldjump"/>
          </p:cNvPr>
          <p:cNvSpPr/>
          <p:nvPr/>
        </p:nvSpPr>
        <p:spPr>
          <a:xfrm>
            <a:off x="5580112" y="1854251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0" action="ppaction://hlinksldjump">
                  <a:snd r:embed="rId9" name="drumroll.wav"/>
                </a:hlinkClick>
              </a:rPr>
              <a:t>300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Овал 21">
            <a:hlinkClick r:id="rId11" action="ppaction://hlinksldjump"/>
          </p:cNvPr>
          <p:cNvSpPr/>
          <p:nvPr/>
        </p:nvSpPr>
        <p:spPr>
          <a:xfrm>
            <a:off x="6732240" y="1831222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884368" y="1831090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2" action="ppaction://hlinksldjump"/>
              </a:rPr>
              <a:t>500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4379714" y="3038325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3" action="ppaction://hlinksldjump"/>
              </a:rPr>
              <a:t>200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3196823" y="3046846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4" action="ppaction://hlinksldjump"/>
              </a:rPr>
              <a:t>100</a:t>
            </a:r>
            <a:endParaRPr lang="ru-RU" dirty="0"/>
          </a:p>
        </p:txBody>
      </p:sp>
      <p:sp>
        <p:nvSpPr>
          <p:cNvPr id="41" name="Овал 40">
            <a:hlinkClick r:id="rId15" action="ppaction://hlinksldjump"/>
          </p:cNvPr>
          <p:cNvSpPr/>
          <p:nvPr/>
        </p:nvSpPr>
        <p:spPr>
          <a:xfrm>
            <a:off x="5580112" y="3038325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5" action="ppaction://hlinksldjump"/>
              </a:rPr>
              <a:t>300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732240" y="3015296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6" action="ppaction://hlinksldjump"/>
              </a:rPr>
              <a:t>400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7884368" y="3015164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Овал 43">
            <a:hlinkClick r:id="rId17" action="ppaction://hlinksldjump"/>
          </p:cNvPr>
          <p:cNvSpPr/>
          <p:nvPr/>
        </p:nvSpPr>
        <p:spPr>
          <a:xfrm>
            <a:off x="4469435" y="4313613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7" action="ppaction://hlinksldjump"/>
              </a:rPr>
              <a:t>200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3345379" y="4306000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8" action="ppaction://hlinksldjump"/>
              </a:rPr>
              <a:t>100</a:t>
            </a:r>
            <a:endParaRPr lang="ru-RU" dirty="0"/>
          </a:p>
        </p:txBody>
      </p:sp>
      <p:sp>
        <p:nvSpPr>
          <p:cNvPr id="46" name="Овал 45"/>
          <p:cNvSpPr/>
          <p:nvPr/>
        </p:nvSpPr>
        <p:spPr>
          <a:xfrm>
            <a:off x="5595593" y="4302522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19" action="ppaction://hlinksldjump"/>
              </a:rPr>
              <a:t>300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" name="Овал 46">
            <a:hlinkClick r:id="rId18" action="ppaction://hlinksldjump"/>
          </p:cNvPr>
          <p:cNvSpPr/>
          <p:nvPr/>
        </p:nvSpPr>
        <p:spPr>
          <a:xfrm>
            <a:off x="6758059" y="4302521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0" action="ppaction://hlinksldjump"/>
              </a:rPr>
              <a:t>400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8" name="Овал 47">
            <a:hlinkClick r:id="rId21" action="ppaction://hlinksldjump">
              <a:snd r:embed="rId9" name="drumroll.wav"/>
            </a:hlinkClick>
          </p:cNvPr>
          <p:cNvSpPr/>
          <p:nvPr/>
        </p:nvSpPr>
        <p:spPr>
          <a:xfrm>
            <a:off x="7946205" y="4306000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1" action="ppaction://hlinksldjump"/>
              </a:rPr>
              <a:t>500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4470745" y="5526659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2" action="ppaction://hlinksldjump"/>
              </a:rPr>
              <a:t>200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0" name="Овал 49">
            <a:hlinkClick r:id="rId23" action="ppaction://hlinksldjump"/>
          </p:cNvPr>
          <p:cNvSpPr/>
          <p:nvPr/>
        </p:nvSpPr>
        <p:spPr>
          <a:xfrm>
            <a:off x="3327369" y="5526659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3" action="ppaction://hlinksldjump"/>
              </a:rPr>
              <a:t>100</a:t>
            </a:r>
            <a:endParaRPr lang="ru-RU" dirty="0"/>
          </a:p>
        </p:txBody>
      </p:sp>
      <p:sp>
        <p:nvSpPr>
          <p:cNvPr id="51" name="Овал 50"/>
          <p:cNvSpPr/>
          <p:nvPr/>
        </p:nvSpPr>
        <p:spPr>
          <a:xfrm>
            <a:off x="5603532" y="5526659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4" action="ppaction://hlinksldjump"/>
              </a:rPr>
              <a:t>300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6755660" y="5503630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5" action="ppaction://hlinksldjump"/>
              </a:rPr>
              <a:t>400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7907788" y="5503498"/>
            <a:ext cx="1037933" cy="6292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6" action="ppaction://hlinksldjump"/>
              </a:rPr>
              <a:t>500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4379712" y="641433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3175350" y="618272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5602509" y="641432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4403134" y="3038325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7876806" y="618405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3187837" y="1870898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5571163" y="1854250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4375485" y="1870898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6732240" y="1831089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7884368" y="1831088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3196823" y="3046846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5603531" y="3038324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6732239" y="3015296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4428755" y="5531375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7941055" y="4320713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3300383" y="5516864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5619513" y="5531375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6758059" y="5503497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907787" y="5516864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6758059" y="4302241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5580910" y="4302240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вал 76">
            <a:hlinkClick r:id="rId18" action="ppaction://hlinksldjump"/>
          </p:cNvPr>
          <p:cNvSpPr/>
          <p:nvPr/>
        </p:nvSpPr>
        <p:spPr>
          <a:xfrm>
            <a:off x="3327368" y="4316808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Овал 77"/>
          <p:cNvSpPr/>
          <p:nvPr/>
        </p:nvSpPr>
        <p:spPr>
          <a:xfrm>
            <a:off x="4469434" y="4302241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6723127" y="596392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156420" y="2889331"/>
            <a:ext cx="5406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68" name="Овал 67"/>
          <p:cNvSpPr/>
          <p:nvPr/>
        </p:nvSpPr>
        <p:spPr>
          <a:xfrm>
            <a:off x="7876806" y="3000451"/>
            <a:ext cx="1037933" cy="62921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59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6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864350" y="1379538"/>
            <a:ext cx="1947863" cy="2381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48325" y="3387725"/>
            <a:ext cx="665163" cy="466725"/>
            <a:chOff x="1085" y="3245"/>
            <a:chExt cx="428" cy="369"/>
          </a:xfrm>
        </p:grpSpPr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1085" y="3324"/>
              <a:ext cx="36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/>
                <a:t>1</a:t>
              </a:r>
              <a:r>
                <a:rPr lang="en-US" b="1"/>
                <a:t>20</a:t>
              </a:r>
              <a:endParaRPr lang="ru-RU" b="1"/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1331" y="3245"/>
              <a:ext cx="182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400"/>
                <a:t>о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165600" y="1574800"/>
            <a:ext cx="4589463" cy="4572000"/>
            <a:chOff x="2736" y="1152"/>
            <a:chExt cx="2891" cy="288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5" name="Group 9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6" name="Group 10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7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76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" name="Group 13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78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79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280" name="Line 16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81" name="Line 17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83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8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21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86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8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" name="Group 2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1" name="Group 25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11290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1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28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1129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" name="Group 31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11296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7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298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99" name="Line 35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0" name="Line 36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1" name="Line 37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" name="Group 38"/>
            <p:cNvGrpSpPr>
              <a:grpSpLocks/>
            </p:cNvGrpSpPr>
            <p:nvPr/>
          </p:nvGrpSpPr>
          <p:grpSpPr bwMode="auto">
            <a:xfrm>
              <a:off x="2736" y="1152"/>
              <a:ext cx="2891" cy="2880"/>
              <a:chOff x="2736" y="1152"/>
              <a:chExt cx="2891" cy="2880"/>
            </a:xfrm>
          </p:grpSpPr>
          <p:grpSp>
            <p:nvGrpSpPr>
              <p:cNvPr id="15" name="Group 39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11304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5" name="Line 41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306" name="Text Box 42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у</a:t>
                </a:r>
              </a:p>
            </p:txBody>
          </p:sp>
          <p:sp>
            <p:nvSpPr>
              <p:cNvPr id="11307" name="Text Box 43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20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х</a:t>
                </a:r>
              </a:p>
            </p:txBody>
          </p:sp>
          <p:sp>
            <p:nvSpPr>
              <p:cNvPr id="11308" name="Text Box 44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1309" name="Text Box 45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310" name="Text Box 46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311" name="Text Box 47"/>
              <p:cNvSpPr txBox="1">
                <a:spLocks noChangeArrowheads="1"/>
              </p:cNvSpPr>
              <p:nvPr/>
            </p:nvSpPr>
            <p:spPr bwMode="auto">
              <a:xfrm>
                <a:off x="5006" y="1767"/>
                <a:ext cx="5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Tahoma" pitchFamily="34" charset="0"/>
                  </a:rPr>
                  <a:t>y</a:t>
                </a:r>
                <a:r>
                  <a:rPr lang="ru-RU" b="1">
                    <a:latin typeface="Tahoma" pitchFamily="34" charset="0"/>
                  </a:rPr>
                  <a:t>=</a:t>
                </a:r>
                <a:r>
                  <a:rPr lang="en-US" b="1">
                    <a:latin typeface="Tahoma" pitchFamily="34" charset="0"/>
                  </a:rPr>
                  <a:t>f(x)</a:t>
                </a:r>
                <a:endParaRPr lang="ru-RU" b="1">
                  <a:latin typeface="Tahoma" pitchFamily="34" charset="0"/>
                </a:endParaRPr>
              </a:p>
            </p:txBody>
          </p:sp>
        </p:grpSp>
      </p:grp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533400" y="1041400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/>
          </a:p>
          <a:p>
            <a:endParaRPr lang="ru-RU" sz="2000"/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585788" y="3092450"/>
            <a:ext cx="3506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/>
              <a:t>2. Чему равна производная </a:t>
            </a:r>
          </a:p>
          <a:p>
            <a:r>
              <a:rPr lang="ru-RU" sz="2000"/>
              <a:t>в точке М ?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604838" y="1812925"/>
            <a:ext cx="35004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000"/>
              <a:t>Чему равен угловой </a:t>
            </a:r>
          </a:p>
          <a:p>
            <a:pPr marL="342900" indent="-342900"/>
            <a:r>
              <a:rPr lang="ru-RU" sz="2000"/>
              <a:t> коэффициент касательной </a:t>
            </a:r>
          </a:p>
          <a:p>
            <a:pPr marL="342900" indent="-342900"/>
            <a:r>
              <a:rPr lang="ru-RU" sz="2000"/>
              <a:t> в точке М?</a:t>
            </a:r>
          </a:p>
        </p:txBody>
      </p:sp>
      <p:sp>
        <p:nvSpPr>
          <p:cNvPr id="11317" name="Text Box 53"/>
          <p:cNvSpPr txBox="1">
            <a:spLocks noChangeArrowheads="1"/>
          </p:cNvSpPr>
          <p:nvPr/>
        </p:nvSpPr>
        <p:spPr bwMode="auto">
          <a:xfrm>
            <a:off x="5556524" y="4134643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/>
              <a:t>М</a:t>
            </a:r>
          </a:p>
        </p:txBody>
      </p:sp>
      <p:sp>
        <p:nvSpPr>
          <p:cNvPr id="11318" name="Arc 54"/>
          <p:cNvSpPr>
            <a:spLocks/>
          </p:cNvSpPr>
          <p:nvPr/>
        </p:nvSpPr>
        <p:spPr bwMode="auto">
          <a:xfrm rot="187128">
            <a:off x="5583238" y="3446463"/>
            <a:ext cx="768350" cy="9890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230"/>
              <a:gd name="T1" fmla="*/ 0 h 21600"/>
              <a:gd name="T2" fmla="*/ 17230 w 17230"/>
              <a:gd name="T3" fmla="*/ 8574 h 21600"/>
              <a:gd name="T4" fmla="*/ 0 w 1723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230" h="21600" fill="none" extrusionOk="0">
                <a:moveTo>
                  <a:pt x="-1" y="0"/>
                </a:moveTo>
                <a:cubicBezTo>
                  <a:pt x="6769" y="0"/>
                  <a:pt x="13147" y="3173"/>
                  <a:pt x="17230" y="8573"/>
                </a:cubicBezTo>
              </a:path>
              <a:path w="17230" h="21600" stroke="0" extrusionOk="0">
                <a:moveTo>
                  <a:pt x="-1" y="0"/>
                </a:moveTo>
                <a:cubicBezTo>
                  <a:pt x="6769" y="0"/>
                  <a:pt x="13147" y="3173"/>
                  <a:pt x="17230" y="8573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20" name="Freeform 56"/>
          <p:cNvSpPr>
            <a:spLocks/>
          </p:cNvSpPr>
          <p:nvPr/>
        </p:nvSpPr>
        <p:spPr bwMode="auto">
          <a:xfrm>
            <a:off x="4175125" y="1744663"/>
            <a:ext cx="4132263" cy="4275137"/>
          </a:xfrm>
          <a:custGeom>
            <a:avLst/>
            <a:gdLst/>
            <a:ahLst/>
            <a:cxnLst>
              <a:cxn ang="0">
                <a:pos x="0" y="2888"/>
              </a:cxn>
              <a:cxn ang="0">
                <a:pos x="868" y="1436"/>
              </a:cxn>
              <a:cxn ang="0">
                <a:pos x="1444" y="2020"/>
              </a:cxn>
              <a:cxn ang="0">
                <a:pos x="2485" y="0"/>
              </a:cxn>
            </a:cxnLst>
            <a:rect l="0" t="0" r="r" b="b"/>
            <a:pathLst>
              <a:path w="2485" h="2888">
                <a:moveTo>
                  <a:pt x="0" y="2888"/>
                </a:moveTo>
                <a:cubicBezTo>
                  <a:pt x="313" y="2234"/>
                  <a:pt x="627" y="1581"/>
                  <a:pt x="868" y="1436"/>
                </a:cubicBezTo>
                <a:cubicBezTo>
                  <a:pt x="1109" y="1291"/>
                  <a:pt x="1175" y="2259"/>
                  <a:pt x="1444" y="2020"/>
                </a:cubicBezTo>
                <a:cubicBezTo>
                  <a:pt x="1713" y="1781"/>
                  <a:pt x="2099" y="890"/>
                  <a:pt x="2485" y="0"/>
                </a:cubicBezTo>
              </a:path>
            </a:pathLst>
          </a:custGeom>
          <a:noFill/>
          <a:ln w="57150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22" name="Oval 58"/>
          <p:cNvSpPr>
            <a:spLocks noChangeArrowheads="1"/>
          </p:cNvSpPr>
          <p:nvPr/>
        </p:nvSpPr>
        <p:spPr bwMode="auto">
          <a:xfrm>
            <a:off x="5972175" y="4238625"/>
            <a:ext cx="115888" cy="117475"/>
          </a:xfrm>
          <a:prstGeom prst="ellipse">
            <a:avLst/>
          </a:prstGeom>
          <a:solidFill>
            <a:srgbClr val="66FFFF"/>
          </a:solidFill>
          <a:ln w="1905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24" name="Line 60"/>
          <p:cNvSpPr>
            <a:spLocks noChangeShapeType="1"/>
          </p:cNvSpPr>
          <p:nvPr/>
        </p:nvSpPr>
        <p:spPr bwMode="auto">
          <a:xfrm>
            <a:off x="4673600" y="1531938"/>
            <a:ext cx="2338388" cy="46021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8" name="Group 71"/>
          <p:cNvGrpSpPr>
            <a:grpSpLocks/>
          </p:cNvGrpSpPr>
          <p:nvPr/>
        </p:nvGrpSpPr>
        <p:grpSpPr bwMode="auto">
          <a:xfrm>
            <a:off x="3257550" y="2554288"/>
            <a:ext cx="854075" cy="1878012"/>
            <a:chOff x="616" y="2078"/>
            <a:chExt cx="538" cy="1183"/>
          </a:xfrm>
        </p:grpSpPr>
        <p:pic>
          <p:nvPicPr>
            <p:cNvPr id="11336" name="Picture 7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6" y="2078"/>
              <a:ext cx="522" cy="348"/>
            </a:xfrm>
            <a:prstGeom prst="rect">
              <a:avLst/>
            </a:prstGeom>
            <a:noFill/>
          </p:spPr>
        </p:pic>
        <p:pic>
          <p:nvPicPr>
            <p:cNvPr id="11337" name="Picture 7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32" y="2913"/>
              <a:ext cx="522" cy="348"/>
            </a:xfrm>
            <a:prstGeom prst="rect">
              <a:avLst/>
            </a:prstGeom>
            <a:noFill/>
          </p:spPr>
        </p:pic>
      </p:grp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1104900" y="215900"/>
            <a:ext cx="7391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Определите по графику функции </a:t>
            </a:r>
            <a:r>
              <a:rPr lang="ru-RU" sz="3600" b="1" i="1">
                <a:solidFill>
                  <a:schemeClr val="tx2"/>
                </a:solidFill>
                <a:latin typeface="Times New Roman" pitchFamily="18" charset="0"/>
              </a:rPr>
              <a:t>у = </a:t>
            </a:r>
            <a:r>
              <a:rPr lang="en-US" sz="3600" b="1" i="1">
                <a:solidFill>
                  <a:schemeClr val="tx2"/>
                </a:solidFill>
                <a:latin typeface="Times New Roman" pitchFamily="18" charset="0"/>
              </a:rPr>
              <a:t>f (x)</a:t>
            </a: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1340" name="AutoShape 76"/>
          <p:cNvSpPr>
            <a:spLocks noChangeArrowheads="1"/>
          </p:cNvSpPr>
          <p:nvPr/>
        </p:nvSpPr>
        <p:spPr bwMode="auto">
          <a:xfrm>
            <a:off x="1905000" y="4572000"/>
            <a:ext cx="1987550" cy="688975"/>
          </a:xfrm>
          <a:prstGeom prst="cloudCallout">
            <a:avLst>
              <a:gd name="adj1" fmla="val -75319"/>
              <a:gd name="adj2" fmla="val 96773"/>
            </a:avLst>
          </a:prstGeom>
          <a:solidFill>
            <a:srgbClr val="66FFFF">
              <a:alpha val="70000"/>
            </a:srgbClr>
          </a:solidFill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/>
              <a:t>подсказка</a:t>
            </a:r>
          </a:p>
        </p:txBody>
      </p:sp>
      <p:pic>
        <p:nvPicPr>
          <p:cNvPr id="11341" name="Picture 7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6805" y="5610225"/>
            <a:ext cx="2371725" cy="523875"/>
          </a:xfrm>
          <a:prstGeom prst="rect">
            <a:avLst/>
          </a:prstGeom>
          <a:noFill/>
        </p:spPr>
      </p:pic>
      <p:sp>
        <p:nvSpPr>
          <p:cNvPr id="78" name="Стрелка влево 77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3678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4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640960" cy="201622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effectLst/>
                <a:latin typeface="Cambria Math" pitchFamily="18" charset="0"/>
                <a:ea typeface="Cambria Math" pitchFamily="18" charset="0"/>
              </a:rPr>
              <a:t>На </a:t>
            </a:r>
            <a:r>
              <a:rPr lang="ru-RU" sz="2400" dirty="0">
                <a:effectLst/>
                <a:latin typeface="Cambria Math" pitchFamily="18" charset="0"/>
                <a:ea typeface="Cambria Math" pitchFamily="18" charset="0"/>
              </a:rPr>
              <a:t>рисунке изображен график функции y = f(x) и касательная к этому графику в точке с абсциссой, равной 3. Найдите значение производной этой функции в точке x = 3.</a:t>
            </a:r>
            <a:br>
              <a:rPr lang="ru-RU" sz="2400" dirty="0">
                <a:effectLst/>
                <a:latin typeface="Cambria Math" pitchFamily="18" charset="0"/>
                <a:ea typeface="Cambria Math" pitchFamily="18" charset="0"/>
              </a:rPr>
            </a:br>
            <a:r>
              <a:rPr lang="ru-RU" sz="2400" dirty="0">
                <a:effectLst/>
                <a:latin typeface="Cambria Math" pitchFamily="18" charset="0"/>
                <a:ea typeface="Cambria Math" pitchFamily="18" charset="0"/>
              </a:rPr>
              <a:t> 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771423"/>
            <a:ext cx="549155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3429000"/>
            <a:ext cx="2160240" cy="4594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Ответ :   2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Стрелка влево 4">
            <a:hlinkClick r:id="" action="ppaction://hlinkshowjump?jump=firstslide">
              <a:snd r:embed="rId3" name="applause.wav"/>
            </a:hlinkClick>
          </p:cNvPr>
          <p:cNvSpPr/>
          <p:nvPr/>
        </p:nvSpPr>
        <p:spPr>
          <a:xfrm>
            <a:off x="467544" y="6160733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6890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704856" cy="3096344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 smtClean="0"/>
              <a:t>Найдите мгновенную скорость движения</a:t>
            </a:r>
            <a:r>
              <a:rPr lang="en-US" sz="3600" dirty="0" smtClean="0"/>
              <a:t> </a:t>
            </a:r>
            <a:r>
              <a:rPr lang="ru-RU" sz="3600" dirty="0" smtClean="0"/>
              <a:t>точки, если закон ее движения </a:t>
            </a:r>
            <a:r>
              <a:rPr lang="en-US" sz="3600" dirty="0" smtClean="0"/>
              <a:t>S(t)</a:t>
            </a:r>
            <a:r>
              <a:rPr lang="ru-RU" sz="3600" dirty="0" smtClean="0"/>
              <a:t> задан формулой </a:t>
            </a:r>
            <a:r>
              <a:rPr lang="ru-RU" sz="3600" dirty="0"/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en-US" sz="3600" dirty="0" smtClean="0"/>
              <a:t>S(t) =</a:t>
            </a:r>
            <a:r>
              <a:rPr lang="ru-RU" sz="3600" dirty="0" smtClean="0"/>
              <a:t> 2</a:t>
            </a:r>
            <a:r>
              <a:rPr lang="en-US" sz="3600" dirty="0" smtClean="0"/>
              <a:t>t+1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63509" y="3411941"/>
            <a:ext cx="2376264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Стрелка влево 5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57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5235" y="548680"/>
            <a:ext cx="8352928" cy="2376264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/>
              <a:t>Закон </a:t>
            </a:r>
            <a:r>
              <a:rPr lang="ru-RU" sz="3200" dirty="0" smtClean="0"/>
              <a:t>движения тела задан формулой</a:t>
            </a:r>
            <a:br>
              <a:rPr lang="ru-RU" sz="3200" dirty="0" smtClean="0"/>
            </a:br>
            <a:r>
              <a:rPr lang="en-US" sz="3200" dirty="0" smtClean="0"/>
              <a:t>S(t) = 0,25t+2</a:t>
            </a:r>
            <a:br>
              <a:rPr lang="en-US" sz="3200" dirty="0" smtClean="0"/>
            </a:br>
            <a:r>
              <a:rPr lang="ru-RU" sz="3200" dirty="0" smtClean="0"/>
              <a:t>Найти: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3200" dirty="0" smtClean="0"/>
              <a:t>Скорость движения в моменты времени </a:t>
            </a:r>
            <a:r>
              <a:rPr lang="en-US" sz="3200" dirty="0" smtClean="0"/>
              <a:t>t</a:t>
            </a:r>
            <a:r>
              <a:rPr lang="ru-RU" sz="3200" dirty="0" smtClean="0"/>
              <a:t>=4 и </a:t>
            </a:r>
            <a:r>
              <a:rPr lang="en-US" sz="3200" dirty="0" smtClean="0"/>
              <a:t>t=8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63588" y="3384648"/>
            <a:ext cx="3744416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0,25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и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 0,25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Стрелка влево 5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98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043608" y="476672"/>
                <a:ext cx="7704856" cy="3096344"/>
              </a:xfrm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ru-RU" sz="3600" dirty="0" smtClean="0"/>
                  <a:t>Найдите мгновенную скорость движения</a:t>
                </a:r>
                <a:r>
                  <a:rPr lang="en-US" sz="3600" dirty="0" smtClean="0"/>
                  <a:t> </a:t>
                </a:r>
                <a:r>
                  <a:rPr lang="ru-RU" sz="3600" dirty="0" smtClean="0"/>
                  <a:t>точки, если закон ее движения </a:t>
                </a:r>
                <a:r>
                  <a:rPr lang="en-US" sz="3600" dirty="0" smtClean="0"/>
                  <a:t>S(t)</a:t>
                </a:r>
                <a:r>
                  <a:rPr lang="ru-RU" sz="3600" dirty="0" smtClean="0"/>
                  <a:t> задан формулой </a:t>
                </a:r>
                <a:r>
                  <a:rPr lang="ru-RU" sz="3600" dirty="0"/>
                  <a:t>:</a:t>
                </a:r>
                <a:r>
                  <a:rPr lang="ru-RU" sz="3600" dirty="0" smtClean="0"/>
                  <a:t/>
                </a:r>
                <a:br>
                  <a:rPr lang="ru-RU" sz="3600" dirty="0" smtClean="0"/>
                </a:br>
                <a:r>
                  <a:rPr lang="ru-RU" sz="3600" dirty="0"/>
                  <a:t/>
                </a:r>
                <a:br>
                  <a:rPr lang="ru-RU" sz="3600" dirty="0"/>
                </a:br>
                <a:r>
                  <a:rPr lang="en-US" sz="3600" dirty="0" smtClean="0"/>
                  <a:t>S(t)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 2</m:t>
                        </m:r>
                      </m:den>
                    </m:f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sz="36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600" dirty="0" smtClean="0"/>
                  <a:t/>
                </a:r>
                <a:br>
                  <a:rPr lang="ru-RU" sz="3600" dirty="0" smtClean="0"/>
                </a:br>
                <a:endParaRPr lang="ru-RU" sz="36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43608" y="476672"/>
                <a:ext cx="7704856" cy="3096344"/>
              </a:xfrm>
              <a:blipFill rotWithShape="1">
                <a:blip r:embed="rId2"/>
                <a:stretch>
                  <a:fillRect l="-1978" t="-45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063509" y="3411941"/>
            <a:ext cx="2376264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3t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Стрелка влево 5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66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848868" y="4354762"/>
            <a:ext cx="1987550" cy="688975"/>
          </a:xfrm>
          <a:prstGeom prst="cloudCallout">
            <a:avLst>
              <a:gd name="adj1" fmla="val -74681"/>
              <a:gd name="adj2" fmla="val 36407"/>
            </a:avLst>
          </a:prstGeom>
          <a:solidFill>
            <a:srgbClr val="66FFFF">
              <a:alpha val="70000"/>
            </a:srgbClr>
          </a:solidFill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 dirty="0"/>
              <a:t>подсказка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462766"/>
              </p:ext>
            </p:extLst>
          </p:nvPr>
        </p:nvGraphicFramePr>
        <p:xfrm>
          <a:off x="4731544" y="5043737"/>
          <a:ext cx="19462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3" imgW="698400" imgH="203040" progId="Equation.3">
                  <p:embed/>
                </p:oleObj>
              </mc:Choice>
              <mc:Fallback>
                <p:oleObj name="Формула" r:id="rId3" imgW="698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544" y="5043737"/>
                        <a:ext cx="1946275" cy="565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20885" y="332656"/>
            <a:ext cx="8280400" cy="1458861"/>
          </a:xfrm>
          <a:prstGeom prst="rect">
            <a:avLst/>
          </a:prstGeom>
          <a:solidFill>
            <a:srgbClr val="FFFFFF"/>
          </a:soli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Тело, подброшенное вверх движется по закону 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=</a:t>
            </a: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4+ 8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– 5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ru-RU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baseline="300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. Найдите: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Скорость </a:t>
            </a: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тела в начальный момент времени</a:t>
            </a:r>
            <a:r>
              <a:rPr lang="ru-RU" sz="2400" b="1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;</a:t>
            </a:r>
            <a:endParaRPr lang="ru-RU" sz="2400" b="1" dirty="0">
              <a:solidFill>
                <a:srgbClr val="0033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833535" y="3044936"/>
            <a:ext cx="4995862" cy="931862"/>
          </a:xfrm>
          <a:prstGeom prst="rect">
            <a:avLst/>
          </a:prstGeom>
          <a:solidFill>
            <a:srgbClr val="66FFFF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= 0,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(0) =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`(0) = 8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м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/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с – скорость 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тела в начальный момент времени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 </a:t>
            </a:r>
            <a:endParaRPr lang="ru-RU" sz="2400" dirty="0">
              <a:solidFill>
                <a:srgbClr val="0033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816119" y="2065120"/>
            <a:ext cx="4995862" cy="749300"/>
          </a:xfrm>
          <a:prstGeom prst="rect">
            <a:avLst/>
          </a:prstGeom>
          <a:solidFill>
            <a:srgbClr val="66FFFF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1)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(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=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` (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= 8 – 10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 - скорость тела;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227680" y="5835912"/>
            <a:ext cx="4576762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>
                <a:latin typeface="Times New Roman" pitchFamily="18" charset="0"/>
                <a:sym typeface="Symbol" pitchFamily="18" charset="2"/>
              </a:rPr>
              <a:t>Ответ: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8</a:t>
            </a:r>
            <a:r>
              <a:rPr lang="ru-RU" sz="2400" b="1" dirty="0">
                <a:latin typeface="Times New Roman" pitchFamily="18" charset="0"/>
                <a:sym typeface="Symbol" pitchFamily="18" charset="2"/>
              </a:rPr>
              <a:t> м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/</a:t>
            </a:r>
            <a:r>
              <a:rPr lang="ru-RU" sz="2400" b="1" dirty="0" smtClean="0">
                <a:latin typeface="Times New Roman" pitchFamily="18" charset="0"/>
                <a:sym typeface="Symbol" pitchFamily="18" charset="2"/>
              </a:rPr>
              <a:t>с</a:t>
            </a:r>
            <a:endParaRPr lang="ru-RU" sz="2400" b="1" dirty="0">
              <a:latin typeface="Times New Roman" pitchFamily="18" charset="0"/>
              <a:sym typeface="Symbol" pitchFamily="18" charset="2"/>
            </a:endParaRPr>
          </a:p>
        </p:txBody>
      </p:sp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1887230"/>
            <a:ext cx="3212654" cy="4179137"/>
          </a:xfrm>
          <a:prstGeom prst="rect">
            <a:avLst/>
          </a:prstGeom>
          <a:noFill/>
        </p:spPr>
      </p:pic>
      <p:sp>
        <p:nvSpPr>
          <p:cNvPr id="13" name="Стрелка влево 12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1275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4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39"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966825" y="4608512"/>
            <a:ext cx="1987550" cy="688975"/>
          </a:xfrm>
          <a:prstGeom prst="cloudCallout">
            <a:avLst>
              <a:gd name="adj1" fmla="val -74681"/>
              <a:gd name="adj2" fmla="val 36407"/>
            </a:avLst>
          </a:prstGeom>
          <a:solidFill>
            <a:srgbClr val="66FFFF">
              <a:alpha val="70000"/>
            </a:srgbClr>
          </a:solidFill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 dirty="0"/>
              <a:t>подсказка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488548"/>
              </p:ext>
            </p:extLst>
          </p:nvPr>
        </p:nvGraphicFramePr>
        <p:xfrm>
          <a:off x="5020550" y="5297487"/>
          <a:ext cx="19462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3" imgW="698400" imgH="203040" progId="Equation.3">
                  <p:embed/>
                </p:oleObj>
              </mc:Choice>
              <mc:Fallback>
                <p:oleObj name="Формула" r:id="rId3" imgW="698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0550" y="5297487"/>
                        <a:ext cx="1946275" cy="565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73775" y="260648"/>
            <a:ext cx="8280400" cy="1458861"/>
          </a:xfrm>
          <a:prstGeom prst="rect">
            <a:avLst/>
          </a:prstGeom>
          <a:solidFill>
            <a:srgbClr val="FFFFFF"/>
          </a:soli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Тело, подброшенное вверх движется по закону 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=</a:t>
            </a: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4+ 8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– 5</a:t>
            </a:r>
            <a:r>
              <a:rPr lang="en-US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ru-RU" sz="2400" b="1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baseline="300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. </a:t>
            </a:r>
            <a:endParaRPr lang="ru-RU" sz="2400" b="1" dirty="0" smtClean="0">
              <a:solidFill>
                <a:srgbClr val="003300"/>
              </a:solidFill>
              <a:latin typeface="Times New Roman" pitchFamily="18" charset="0"/>
              <a:sym typeface="Symbol" pitchFamily="18" charset="2"/>
            </a:endParaRP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Найдите: Наибольшую </a:t>
            </a: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высоту подъёма тела.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970338" y="2852936"/>
            <a:ext cx="4995862" cy="424732"/>
          </a:xfrm>
          <a:prstGeom prst="rect">
            <a:avLst/>
          </a:prstGeom>
          <a:solidFill>
            <a:srgbClr val="66FFFF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v </a:t>
            </a:r>
            <a:r>
              <a:rPr lang="en-US" sz="2400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= 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0, </a:t>
            </a: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8-10</a:t>
            </a:r>
            <a:r>
              <a:rPr lang="en-US" sz="2400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t=0 =&gt; t=0,8</a:t>
            </a: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с</a:t>
            </a:r>
            <a:r>
              <a:rPr lang="en-US" sz="2400" dirty="0" smtClean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</a:t>
            </a:r>
            <a:endParaRPr lang="ru-RU" sz="2400" dirty="0">
              <a:solidFill>
                <a:srgbClr val="0033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988273" y="1916832"/>
            <a:ext cx="4995862" cy="749300"/>
          </a:xfrm>
          <a:prstGeom prst="rect">
            <a:avLst/>
          </a:prstGeom>
          <a:solidFill>
            <a:srgbClr val="66FFFF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1)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(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=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` (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 = 8 – 10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 - скорость тела;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970338" y="3429000"/>
            <a:ext cx="5013325" cy="1077913"/>
          </a:xfrm>
          <a:prstGeom prst="rect">
            <a:avLst/>
          </a:prstGeom>
          <a:solidFill>
            <a:srgbClr val="66FFFF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3) </a:t>
            </a:r>
            <a:r>
              <a:rPr lang="en-US" sz="2400" i="1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(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0,8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)= 4+ 8·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0,8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– 5· 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0,64</a:t>
            </a:r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 =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7,2 м – максимальная высота  броска тела.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988273" y="6060200"/>
            <a:ext cx="4576762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b="1" dirty="0">
                <a:latin typeface="Times New Roman" pitchFamily="18" charset="0"/>
                <a:sym typeface="Symbol" pitchFamily="18" charset="2"/>
              </a:rPr>
              <a:t>Ответ: </a:t>
            </a:r>
            <a:r>
              <a:rPr lang="ru-RU" sz="2400" b="1" dirty="0" smtClean="0">
                <a:latin typeface="Times New Roman" pitchFamily="18" charset="0"/>
                <a:sym typeface="Symbol" pitchFamily="18" charset="2"/>
              </a:rPr>
              <a:t>7,2 </a:t>
            </a:r>
            <a:r>
              <a:rPr lang="ru-RU" sz="2400" b="1" dirty="0">
                <a:latin typeface="Times New Roman" pitchFamily="18" charset="0"/>
                <a:sym typeface="Symbol" pitchFamily="18" charset="2"/>
              </a:rPr>
              <a:t>м . </a:t>
            </a:r>
          </a:p>
        </p:txBody>
      </p:sp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1751718"/>
            <a:ext cx="3168352" cy="4121507"/>
          </a:xfrm>
          <a:prstGeom prst="rect">
            <a:avLst/>
          </a:prstGeom>
          <a:noFill/>
        </p:spPr>
      </p:pic>
      <p:sp>
        <p:nvSpPr>
          <p:cNvPr id="12" name="Стрелка влево 11">
            <a:hlinkClick r:id="" action="ppaction://hlinkshowjump?jump=firstslide">
              <a:snd r:embed="rId6" name="applause.wav"/>
            </a:hlinkClick>
          </p:cNvPr>
          <p:cNvSpPr/>
          <p:nvPr/>
        </p:nvSpPr>
        <p:spPr>
          <a:xfrm>
            <a:off x="467544" y="6160733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8432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4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39"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 animBg="1"/>
      <p:bldP spid="143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2"/>
          <p:cNvSpPr>
            <a:spLocks/>
          </p:cNvSpPr>
          <p:nvPr/>
        </p:nvSpPr>
        <p:spPr bwMode="auto">
          <a:xfrm>
            <a:off x="5118100" y="4102100"/>
            <a:ext cx="2730500" cy="134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20" y="16"/>
              </a:cxn>
              <a:cxn ang="0">
                <a:pos x="1360" y="384"/>
              </a:cxn>
              <a:cxn ang="0">
                <a:pos x="1216" y="544"/>
              </a:cxn>
              <a:cxn ang="0">
                <a:pos x="992" y="712"/>
              </a:cxn>
              <a:cxn ang="0">
                <a:pos x="848" y="808"/>
              </a:cxn>
              <a:cxn ang="0">
                <a:pos x="640" y="848"/>
              </a:cxn>
              <a:cxn ang="0">
                <a:pos x="424" y="768"/>
              </a:cxn>
              <a:cxn ang="0">
                <a:pos x="208" y="504"/>
              </a:cxn>
              <a:cxn ang="0">
                <a:pos x="0" y="0"/>
              </a:cxn>
            </a:cxnLst>
            <a:rect l="0" t="0" r="r" b="b"/>
            <a:pathLst>
              <a:path w="1720" h="848">
                <a:moveTo>
                  <a:pt x="0" y="0"/>
                </a:moveTo>
                <a:lnTo>
                  <a:pt x="1720" y="16"/>
                </a:lnTo>
                <a:lnTo>
                  <a:pt x="1360" y="384"/>
                </a:lnTo>
                <a:lnTo>
                  <a:pt x="1216" y="544"/>
                </a:lnTo>
                <a:lnTo>
                  <a:pt x="992" y="712"/>
                </a:lnTo>
                <a:lnTo>
                  <a:pt x="848" y="808"/>
                </a:lnTo>
                <a:lnTo>
                  <a:pt x="640" y="848"/>
                </a:lnTo>
                <a:lnTo>
                  <a:pt x="424" y="768"/>
                </a:lnTo>
                <a:lnTo>
                  <a:pt x="208" y="504"/>
                </a:lnTo>
                <a:lnTo>
                  <a:pt x="0" y="0"/>
                </a:lnTo>
                <a:close/>
              </a:path>
            </a:pathLst>
          </a:custGeom>
          <a:solidFill>
            <a:srgbClr val="66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143125" y="3907631"/>
            <a:ext cx="1590675" cy="782637"/>
          </a:xfrm>
          <a:prstGeom prst="rect">
            <a:avLst/>
          </a:prstGeom>
          <a:solidFill>
            <a:srgbClr val="66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50300" cy="1589088"/>
          </a:xfrm>
        </p:spPr>
        <p:txBody>
          <a:bodyPr/>
          <a:lstStyle/>
          <a:p>
            <a:pPr algn="r"/>
            <a:r>
              <a:rPr lang="ru-RU" sz="3000" b="1" dirty="0">
                <a:solidFill>
                  <a:srgbClr val="C00000"/>
                </a:solidFill>
              </a:rPr>
              <a:t>Функция 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y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=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f(x)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>задана на интервале (</a:t>
            </a:r>
            <a:r>
              <a:rPr lang="en-US" sz="3000" b="1" i="1" dirty="0" err="1">
                <a:solidFill>
                  <a:srgbClr val="C00000"/>
                </a:solidFill>
              </a:rPr>
              <a:t>a;b</a:t>
            </a:r>
            <a:r>
              <a:rPr lang="ru-RU" sz="3000" b="1" dirty="0">
                <a:solidFill>
                  <a:srgbClr val="C00000"/>
                </a:solidFill>
              </a:rPr>
              <a:t>),</a:t>
            </a:r>
            <a:br>
              <a:rPr lang="ru-RU" sz="3000" b="1" dirty="0">
                <a:solidFill>
                  <a:srgbClr val="C00000"/>
                </a:solidFill>
              </a:rPr>
            </a:br>
            <a:r>
              <a:rPr lang="ru-RU" sz="3000" b="1" dirty="0">
                <a:solidFill>
                  <a:srgbClr val="C00000"/>
                </a:solidFill>
              </a:rPr>
              <a:t>на рисунке изображен график её производной.</a:t>
            </a:r>
          </a:p>
        </p:txBody>
      </p:sp>
      <p:graphicFrame>
        <p:nvGraphicFramePr>
          <p:cNvPr id="15368" name="Object 8"/>
          <p:cNvGraphicFramePr>
            <a:graphicFrameLocks noGrp="1" noChangeAspect="1"/>
          </p:cNvGraphicFramePr>
          <p:nvPr>
            <p:ph sz="half" idx="1"/>
          </p:nvPr>
        </p:nvGraphicFramePr>
        <p:xfrm>
          <a:off x="7378700" y="2743200"/>
          <a:ext cx="1562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2743200"/>
                        <a:ext cx="1562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78069867"/>
              </p:ext>
            </p:extLst>
          </p:nvPr>
        </p:nvGraphicFramePr>
        <p:xfrm>
          <a:off x="2143125" y="3949313"/>
          <a:ext cx="1296988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Формула" r:id="rId5" imgW="406080" imgH="215640" progId="Equation.3">
                  <p:embed/>
                </p:oleObj>
              </mc:Choice>
              <mc:Fallback>
                <p:oleObj name="Формула" r:id="rId5" imgW="4060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3949313"/>
                        <a:ext cx="1296988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22300" y="1839913"/>
            <a:ext cx="27735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ahoma" pitchFamily="34" charset="0"/>
              </a:rPr>
              <a:t>Укажите </a:t>
            </a:r>
            <a:r>
              <a:rPr lang="ru-RU" sz="2000" dirty="0">
                <a:latin typeface="Tahoma" pitchFamily="34" charset="0"/>
              </a:rPr>
              <a:t>промежутки </a:t>
            </a:r>
          </a:p>
          <a:p>
            <a:r>
              <a:rPr lang="ru-RU" sz="2000" dirty="0">
                <a:latin typeface="Tahoma" pitchFamily="34" charset="0"/>
              </a:rPr>
              <a:t>убывания функции.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" cy="2880"/>
                <a:chOff x="2880" y="1296"/>
                <a:chExt cx="288" cy="2592"/>
              </a:xfrm>
            </p:grpSpPr>
            <p:sp>
              <p:nvSpPr>
                <p:cNvPr id="15375" name="Line 15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76" name="Line 16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17"/>
              <p:cNvGrpSpPr>
                <a:grpSpLocks/>
              </p:cNvGrpSpPr>
              <p:nvPr/>
            </p:nvGrpSpPr>
            <p:grpSpPr bwMode="auto">
              <a:xfrm>
                <a:off x="3312" y="1152"/>
                <a:ext cx="288" cy="2880"/>
                <a:chOff x="2880" y="1296"/>
                <a:chExt cx="288" cy="2592"/>
              </a:xfrm>
            </p:grpSpPr>
            <p:sp>
              <p:nvSpPr>
                <p:cNvPr id="15378" name="Line 18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79" name="Line 19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3888" y="1152"/>
                <a:ext cx="0" cy="28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4464" y="1152"/>
                <a:ext cx="0" cy="28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" name="Group 22"/>
              <p:cNvGrpSpPr>
                <a:grpSpLocks/>
              </p:cNvGrpSpPr>
              <p:nvPr/>
            </p:nvGrpSpPr>
            <p:grpSpPr bwMode="auto">
              <a:xfrm>
                <a:off x="4752" y="1152"/>
                <a:ext cx="288" cy="2880"/>
                <a:chOff x="2880" y="1296"/>
                <a:chExt cx="288" cy="2592"/>
              </a:xfrm>
            </p:grpSpPr>
            <p:sp>
              <p:nvSpPr>
                <p:cNvPr id="15383" name="Line 23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84" name="Line 24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5328" y="1152"/>
                <a:ext cx="288" cy="2880"/>
                <a:chOff x="2880" y="1296"/>
                <a:chExt cx="288" cy="2592"/>
              </a:xfrm>
            </p:grpSpPr>
            <p:sp>
              <p:nvSpPr>
                <p:cNvPr id="15386" name="Line 26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87" name="Line 27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28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2736" y="2016"/>
                <a:ext cx="2880" cy="288"/>
                <a:chOff x="2736" y="2016"/>
                <a:chExt cx="2880" cy="288"/>
              </a:xfrm>
            </p:grpSpPr>
            <p:sp>
              <p:nvSpPr>
                <p:cNvPr id="15390" name="Line 30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1" name="Line 31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32"/>
              <p:cNvGrpSpPr>
                <a:grpSpLocks/>
              </p:cNvGrpSpPr>
              <p:nvPr/>
            </p:nvGrpSpPr>
            <p:grpSpPr bwMode="auto">
              <a:xfrm>
                <a:off x="2736" y="1440"/>
                <a:ext cx="2880" cy="288"/>
                <a:chOff x="2736" y="2016"/>
                <a:chExt cx="2880" cy="288"/>
              </a:xfrm>
            </p:grpSpPr>
            <p:sp>
              <p:nvSpPr>
                <p:cNvPr id="15393" name="Line 33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4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" name="Group 35"/>
              <p:cNvGrpSpPr>
                <a:grpSpLocks/>
              </p:cNvGrpSpPr>
              <p:nvPr/>
            </p:nvGrpSpPr>
            <p:grpSpPr bwMode="auto">
              <a:xfrm>
                <a:off x="2736" y="2880"/>
                <a:ext cx="2880" cy="288"/>
                <a:chOff x="2736" y="2016"/>
                <a:chExt cx="2880" cy="288"/>
              </a:xfrm>
            </p:grpSpPr>
            <p:sp>
              <p:nvSpPr>
                <p:cNvPr id="15396" name="Line 36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7" name="Line 37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98" name="Line 38"/>
              <p:cNvSpPr>
                <a:spLocks noChangeShapeType="1"/>
              </p:cNvSpPr>
              <p:nvPr/>
            </p:nvSpPr>
            <p:spPr bwMode="auto">
              <a:xfrm>
                <a:off x="2736" y="374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9" name="Line 39"/>
              <p:cNvSpPr>
                <a:spLocks noChangeShapeType="1"/>
              </p:cNvSpPr>
              <p:nvPr/>
            </p:nvSpPr>
            <p:spPr bwMode="auto">
              <a:xfrm>
                <a:off x="2736" y="345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0" name="Line 40"/>
              <p:cNvSpPr>
                <a:spLocks noChangeShapeType="1"/>
              </p:cNvSpPr>
              <p:nvPr/>
            </p:nvSpPr>
            <p:spPr bwMode="auto">
              <a:xfrm>
                <a:off x="2736" y="4032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1" name="Line 41"/>
              <p:cNvSpPr>
                <a:spLocks noChangeShapeType="1"/>
              </p:cNvSpPr>
              <p:nvPr/>
            </p:nvSpPr>
            <p:spPr bwMode="auto">
              <a:xfrm>
                <a:off x="2736" y="1152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sp>
          <p:nvSpPr>
            <p:cNvPr id="15403" name="Line 43"/>
            <p:cNvSpPr>
              <a:spLocks noChangeShapeType="1"/>
            </p:cNvSpPr>
            <p:nvPr/>
          </p:nvSpPr>
          <p:spPr bwMode="auto">
            <a:xfrm flipV="1">
              <a:off x="4176" y="1152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4" name="Line 44"/>
            <p:cNvSpPr>
              <a:spLocks noChangeShapeType="1"/>
            </p:cNvSpPr>
            <p:nvPr/>
          </p:nvSpPr>
          <p:spPr bwMode="auto">
            <a:xfrm>
              <a:off x="2736" y="2592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6172200" y="1905000"/>
            <a:ext cx="315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у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8458200" y="4114800"/>
            <a:ext cx="322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х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6232525" y="40703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0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6853238" y="40814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6213475" y="34861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8137525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b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498975" y="41179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а</a:t>
            </a:r>
          </a:p>
        </p:txBody>
      </p:sp>
      <p:grpSp>
        <p:nvGrpSpPr>
          <p:cNvPr id="14" name="Group 52"/>
          <p:cNvGrpSpPr>
            <a:grpSpLocks/>
          </p:cNvGrpSpPr>
          <p:nvPr/>
        </p:nvGrpSpPr>
        <p:grpSpPr bwMode="auto">
          <a:xfrm>
            <a:off x="4591050" y="2627313"/>
            <a:ext cx="3781425" cy="2940050"/>
            <a:chOff x="2892" y="1700"/>
            <a:chExt cx="2382" cy="1852"/>
          </a:xfrm>
        </p:grpSpPr>
        <p:sp>
          <p:nvSpPr>
            <p:cNvPr id="15413" name="Freeform 53"/>
            <p:cNvSpPr>
              <a:spLocks/>
            </p:cNvSpPr>
            <p:nvPr/>
          </p:nvSpPr>
          <p:spPr bwMode="auto">
            <a:xfrm>
              <a:off x="2928" y="1728"/>
              <a:ext cx="2304" cy="18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4" y="1728"/>
                </a:cxn>
                <a:cxn ang="0">
                  <a:pos x="2304" y="576"/>
                </a:cxn>
              </a:cxnLst>
              <a:rect l="0" t="0" r="r" b="b"/>
              <a:pathLst>
                <a:path w="2304" h="1824">
                  <a:moveTo>
                    <a:pt x="0" y="0"/>
                  </a:moveTo>
                  <a:cubicBezTo>
                    <a:pt x="240" y="816"/>
                    <a:pt x="480" y="1632"/>
                    <a:pt x="864" y="1728"/>
                  </a:cubicBezTo>
                  <a:cubicBezTo>
                    <a:pt x="1248" y="1824"/>
                    <a:pt x="1776" y="1200"/>
                    <a:pt x="2304" y="576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14" name="Oval 54"/>
            <p:cNvSpPr>
              <a:spLocks noChangeArrowheads="1"/>
            </p:cNvSpPr>
            <p:nvPr/>
          </p:nvSpPr>
          <p:spPr bwMode="auto">
            <a:xfrm>
              <a:off x="2892" y="1700"/>
              <a:ext cx="76" cy="6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15" name="Oval 55"/>
            <p:cNvSpPr>
              <a:spLocks noChangeArrowheads="1"/>
            </p:cNvSpPr>
            <p:nvPr/>
          </p:nvSpPr>
          <p:spPr bwMode="auto">
            <a:xfrm>
              <a:off x="5198" y="2277"/>
              <a:ext cx="76" cy="6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5419" name="Picture 5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6325" y="5072063"/>
            <a:ext cx="1209675" cy="400050"/>
          </a:xfrm>
          <a:prstGeom prst="rect">
            <a:avLst/>
          </a:prstGeom>
          <a:noFill/>
        </p:spPr>
      </p:pic>
      <p:sp>
        <p:nvSpPr>
          <p:cNvPr id="70" name="Прямоугольник 69"/>
          <p:cNvSpPr/>
          <p:nvPr/>
        </p:nvSpPr>
        <p:spPr>
          <a:xfrm>
            <a:off x="590594" y="3949313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1" name="Стрелка влево 70">
            <a:hlinkClick r:id="" action="ppaction://hlinkshowjump?jump=firstslide">
              <a:snd r:embed="rId8" name="applause.wav"/>
            </a:hlinkClick>
          </p:cNvPr>
          <p:cNvSpPr/>
          <p:nvPr/>
        </p:nvSpPr>
        <p:spPr>
          <a:xfrm>
            <a:off x="467544" y="6160733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11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6" grpId="0" animBg="1"/>
      <p:bldP spid="15410" grpId="0"/>
      <p:bldP spid="154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48200" y="2717800"/>
            <a:ext cx="3657600" cy="1397000"/>
            <a:chOff x="2928" y="1712"/>
            <a:chExt cx="2304" cy="880"/>
          </a:xfrm>
        </p:grpSpPr>
        <p:sp>
          <p:nvSpPr>
            <p:cNvPr id="15364" name="Freeform 4"/>
            <p:cNvSpPr>
              <a:spLocks/>
            </p:cNvSpPr>
            <p:nvPr/>
          </p:nvSpPr>
          <p:spPr bwMode="auto">
            <a:xfrm>
              <a:off x="4960" y="2280"/>
              <a:ext cx="272" cy="312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272" y="304"/>
                </a:cxn>
                <a:cxn ang="0">
                  <a:pos x="272" y="0"/>
                </a:cxn>
                <a:cxn ang="0">
                  <a:pos x="0" y="312"/>
                </a:cxn>
              </a:cxnLst>
              <a:rect l="0" t="0" r="r" b="b"/>
              <a:pathLst>
                <a:path w="272" h="312">
                  <a:moveTo>
                    <a:pt x="0" y="312"/>
                  </a:moveTo>
                  <a:lnTo>
                    <a:pt x="272" y="304"/>
                  </a:lnTo>
                  <a:lnTo>
                    <a:pt x="272" y="0"/>
                  </a:lnTo>
                  <a:lnTo>
                    <a:pt x="0" y="312"/>
                  </a:lnTo>
                  <a:close/>
                </a:path>
              </a:pathLst>
            </a:custGeom>
            <a:solidFill>
              <a:srgbClr val="FF3F3F">
                <a:alpha val="60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auto">
            <a:xfrm>
              <a:off x="2928" y="1712"/>
              <a:ext cx="304" cy="872"/>
            </a:xfrm>
            <a:custGeom>
              <a:avLst/>
              <a:gdLst/>
              <a:ahLst/>
              <a:cxnLst>
                <a:cxn ang="0">
                  <a:pos x="0" y="864"/>
                </a:cxn>
                <a:cxn ang="0">
                  <a:pos x="0" y="0"/>
                </a:cxn>
                <a:cxn ang="0">
                  <a:pos x="304" y="872"/>
                </a:cxn>
                <a:cxn ang="0">
                  <a:pos x="0" y="864"/>
                </a:cxn>
              </a:cxnLst>
              <a:rect l="0" t="0" r="r" b="b"/>
              <a:pathLst>
                <a:path w="304" h="872">
                  <a:moveTo>
                    <a:pt x="0" y="864"/>
                  </a:moveTo>
                  <a:lnTo>
                    <a:pt x="0" y="0"/>
                  </a:lnTo>
                  <a:lnTo>
                    <a:pt x="304" y="872"/>
                  </a:lnTo>
                  <a:lnTo>
                    <a:pt x="0" y="864"/>
                  </a:lnTo>
                  <a:close/>
                </a:path>
              </a:pathLst>
            </a:custGeom>
            <a:solidFill>
              <a:srgbClr val="FF3F3F">
                <a:alpha val="60001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50300" cy="1589088"/>
          </a:xfrm>
        </p:spPr>
        <p:txBody>
          <a:bodyPr/>
          <a:lstStyle/>
          <a:p>
            <a:pPr algn="r"/>
            <a:r>
              <a:rPr lang="ru-RU" sz="3000" b="1" dirty="0">
                <a:solidFill>
                  <a:srgbClr val="C00000"/>
                </a:solidFill>
              </a:rPr>
              <a:t>Функция 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y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=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f(x)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>задана на интервале (</a:t>
            </a:r>
            <a:r>
              <a:rPr lang="en-US" sz="3000" b="1" i="1" dirty="0" err="1">
                <a:solidFill>
                  <a:srgbClr val="C00000"/>
                </a:solidFill>
              </a:rPr>
              <a:t>a;b</a:t>
            </a:r>
            <a:r>
              <a:rPr lang="ru-RU" sz="3000" b="1" dirty="0">
                <a:solidFill>
                  <a:srgbClr val="C00000"/>
                </a:solidFill>
              </a:rPr>
              <a:t>),</a:t>
            </a:r>
            <a:br>
              <a:rPr lang="ru-RU" sz="3000" b="1" dirty="0">
                <a:solidFill>
                  <a:srgbClr val="C00000"/>
                </a:solidFill>
              </a:rPr>
            </a:br>
            <a:r>
              <a:rPr lang="ru-RU" sz="3000" b="1" dirty="0">
                <a:solidFill>
                  <a:srgbClr val="C00000"/>
                </a:solidFill>
              </a:rPr>
              <a:t>на рисунке изображен график её производной.</a:t>
            </a:r>
          </a:p>
        </p:txBody>
      </p:sp>
      <p:graphicFrame>
        <p:nvGraphicFramePr>
          <p:cNvPr id="15368" name="Object 8"/>
          <p:cNvGraphicFramePr>
            <a:graphicFrameLocks noGrp="1" noChangeAspect="1"/>
          </p:cNvGraphicFramePr>
          <p:nvPr>
            <p:ph sz="half" idx="1"/>
          </p:nvPr>
        </p:nvGraphicFramePr>
        <p:xfrm>
          <a:off x="7378700" y="2743200"/>
          <a:ext cx="1562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2743200"/>
                        <a:ext cx="1562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26122" y="1828800"/>
            <a:ext cx="28536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ahoma" pitchFamily="34" charset="0"/>
              </a:rPr>
              <a:t>Укажите </a:t>
            </a:r>
            <a:r>
              <a:rPr lang="ru-RU" sz="2000" dirty="0">
                <a:latin typeface="Tahoma" pitchFamily="34" charset="0"/>
              </a:rPr>
              <a:t>промежутки </a:t>
            </a:r>
          </a:p>
          <a:p>
            <a:r>
              <a:rPr lang="ru-RU" sz="2000" dirty="0">
                <a:latin typeface="Tahoma" pitchFamily="34" charset="0"/>
              </a:rPr>
              <a:t>возрастания функции.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" cy="2880"/>
                <a:chOff x="2880" y="1296"/>
                <a:chExt cx="288" cy="2592"/>
              </a:xfrm>
            </p:grpSpPr>
            <p:sp>
              <p:nvSpPr>
                <p:cNvPr id="15375" name="Line 15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76" name="Line 16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17"/>
              <p:cNvGrpSpPr>
                <a:grpSpLocks/>
              </p:cNvGrpSpPr>
              <p:nvPr/>
            </p:nvGrpSpPr>
            <p:grpSpPr bwMode="auto">
              <a:xfrm>
                <a:off x="3312" y="1152"/>
                <a:ext cx="288" cy="2880"/>
                <a:chOff x="2880" y="1296"/>
                <a:chExt cx="288" cy="2592"/>
              </a:xfrm>
            </p:grpSpPr>
            <p:sp>
              <p:nvSpPr>
                <p:cNvPr id="15378" name="Line 18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79" name="Line 19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3888" y="1152"/>
                <a:ext cx="0" cy="28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4464" y="1152"/>
                <a:ext cx="0" cy="28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" name="Group 22"/>
              <p:cNvGrpSpPr>
                <a:grpSpLocks/>
              </p:cNvGrpSpPr>
              <p:nvPr/>
            </p:nvGrpSpPr>
            <p:grpSpPr bwMode="auto">
              <a:xfrm>
                <a:off x="4752" y="1152"/>
                <a:ext cx="288" cy="2880"/>
                <a:chOff x="2880" y="1296"/>
                <a:chExt cx="288" cy="2592"/>
              </a:xfrm>
            </p:grpSpPr>
            <p:sp>
              <p:nvSpPr>
                <p:cNvPr id="15383" name="Line 23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84" name="Line 24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5328" y="1152"/>
                <a:ext cx="288" cy="2880"/>
                <a:chOff x="2880" y="1296"/>
                <a:chExt cx="288" cy="2592"/>
              </a:xfrm>
            </p:grpSpPr>
            <p:sp>
              <p:nvSpPr>
                <p:cNvPr id="15386" name="Line 26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87" name="Line 27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28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2736" y="2016"/>
                <a:ext cx="2880" cy="288"/>
                <a:chOff x="2736" y="2016"/>
                <a:chExt cx="2880" cy="288"/>
              </a:xfrm>
            </p:grpSpPr>
            <p:sp>
              <p:nvSpPr>
                <p:cNvPr id="15390" name="Line 30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1" name="Line 31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32"/>
              <p:cNvGrpSpPr>
                <a:grpSpLocks/>
              </p:cNvGrpSpPr>
              <p:nvPr/>
            </p:nvGrpSpPr>
            <p:grpSpPr bwMode="auto">
              <a:xfrm>
                <a:off x="2736" y="1440"/>
                <a:ext cx="2880" cy="288"/>
                <a:chOff x="2736" y="2016"/>
                <a:chExt cx="2880" cy="288"/>
              </a:xfrm>
            </p:grpSpPr>
            <p:sp>
              <p:nvSpPr>
                <p:cNvPr id="15393" name="Line 33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4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" name="Group 35"/>
              <p:cNvGrpSpPr>
                <a:grpSpLocks/>
              </p:cNvGrpSpPr>
              <p:nvPr/>
            </p:nvGrpSpPr>
            <p:grpSpPr bwMode="auto">
              <a:xfrm>
                <a:off x="2736" y="2880"/>
                <a:ext cx="2880" cy="288"/>
                <a:chOff x="2736" y="2016"/>
                <a:chExt cx="2880" cy="288"/>
              </a:xfrm>
            </p:grpSpPr>
            <p:sp>
              <p:nvSpPr>
                <p:cNvPr id="15396" name="Line 36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7" name="Line 37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98" name="Line 38"/>
              <p:cNvSpPr>
                <a:spLocks noChangeShapeType="1"/>
              </p:cNvSpPr>
              <p:nvPr/>
            </p:nvSpPr>
            <p:spPr bwMode="auto">
              <a:xfrm>
                <a:off x="2736" y="374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9" name="Line 39"/>
              <p:cNvSpPr>
                <a:spLocks noChangeShapeType="1"/>
              </p:cNvSpPr>
              <p:nvPr/>
            </p:nvSpPr>
            <p:spPr bwMode="auto">
              <a:xfrm>
                <a:off x="2736" y="345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0" name="Line 40"/>
              <p:cNvSpPr>
                <a:spLocks noChangeShapeType="1"/>
              </p:cNvSpPr>
              <p:nvPr/>
            </p:nvSpPr>
            <p:spPr bwMode="auto">
              <a:xfrm>
                <a:off x="2736" y="4032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1" name="Line 41"/>
              <p:cNvSpPr>
                <a:spLocks noChangeShapeType="1"/>
              </p:cNvSpPr>
              <p:nvPr/>
            </p:nvSpPr>
            <p:spPr bwMode="auto">
              <a:xfrm>
                <a:off x="2736" y="1152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sp>
          <p:nvSpPr>
            <p:cNvPr id="15403" name="Line 43"/>
            <p:cNvSpPr>
              <a:spLocks noChangeShapeType="1"/>
            </p:cNvSpPr>
            <p:nvPr/>
          </p:nvSpPr>
          <p:spPr bwMode="auto">
            <a:xfrm flipV="1">
              <a:off x="4176" y="1152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4" name="Line 44"/>
            <p:cNvSpPr>
              <a:spLocks noChangeShapeType="1"/>
            </p:cNvSpPr>
            <p:nvPr/>
          </p:nvSpPr>
          <p:spPr bwMode="auto">
            <a:xfrm>
              <a:off x="2736" y="2592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6172200" y="1905000"/>
            <a:ext cx="315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у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8458200" y="4114800"/>
            <a:ext cx="322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х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6232525" y="40703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0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6853238" y="40814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6213475" y="34861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8137525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b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498975" y="41179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а</a:t>
            </a:r>
          </a:p>
        </p:txBody>
      </p:sp>
      <p:grpSp>
        <p:nvGrpSpPr>
          <p:cNvPr id="14" name="Group 52"/>
          <p:cNvGrpSpPr>
            <a:grpSpLocks/>
          </p:cNvGrpSpPr>
          <p:nvPr/>
        </p:nvGrpSpPr>
        <p:grpSpPr bwMode="auto">
          <a:xfrm>
            <a:off x="4591050" y="2627313"/>
            <a:ext cx="3781425" cy="2940050"/>
            <a:chOff x="2892" y="1700"/>
            <a:chExt cx="2382" cy="1852"/>
          </a:xfrm>
        </p:grpSpPr>
        <p:sp>
          <p:nvSpPr>
            <p:cNvPr id="15413" name="Freeform 53"/>
            <p:cNvSpPr>
              <a:spLocks/>
            </p:cNvSpPr>
            <p:nvPr/>
          </p:nvSpPr>
          <p:spPr bwMode="auto">
            <a:xfrm>
              <a:off x="2928" y="1728"/>
              <a:ext cx="2304" cy="18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4" y="1728"/>
                </a:cxn>
                <a:cxn ang="0">
                  <a:pos x="2304" y="576"/>
                </a:cxn>
              </a:cxnLst>
              <a:rect l="0" t="0" r="r" b="b"/>
              <a:pathLst>
                <a:path w="2304" h="1824">
                  <a:moveTo>
                    <a:pt x="0" y="0"/>
                  </a:moveTo>
                  <a:cubicBezTo>
                    <a:pt x="240" y="816"/>
                    <a:pt x="480" y="1632"/>
                    <a:pt x="864" y="1728"/>
                  </a:cubicBezTo>
                  <a:cubicBezTo>
                    <a:pt x="1248" y="1824"/>
                    <a:pt x="1776" y="1200"/>
                    <a:pt x="2304" y="576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14" name="Oval 54"/>
            <p:cNvSpPr>
              <a:spLocks noChangeArrowheads="1"/>
            </p:cNvSpPr>
            <p:nvPr/>
          </p:nvSpPr>
          <p:spPr bwMode="auto">
            <a:xfrm>
              <a:off x="2892" y="1700"/>
              <a:ext cx="76" cy="6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15" name="Oval 55"/>
            <p:cNvSpPr>
              <a:spLocks noChangeArrowheads="1"/>
            </p:cNvSpPr>
            <p:nvPr/>
          </p:nvSpPr>
          <p:spPr bwMode="auto">
            <a:xfrm>
              <a:off x="5198" y="2277"/>
              <a:ext cx="76" cy="6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56"/>
          <p:cNvGrpSpPr>
            <a:grpSpLocks/>
          </p:cNvGrpSpPr>
          <p:nvPr/>
        </p:nvGrpSpPr>
        <p:grpSpPr bwMode="auto">
          <a:xfrm>
            <a:off x="1534543" y="5142707"/>
            <a:ext cx="2989263" cy="849312"/>
            <a:chOff x="246" y="3197"/>
            <a:chExt cx="1883" cy="593"/>
          </a:xfrm>
        </p:grpSpPr>
        <p:sp>
          <p:nvSpPr>
            <p:cNvPr id="15417" name="Rectangle 57"/>
            <p:cNvSpPr>
              <a:spLocks noChangeArrowheads="1"/>
            </p:cNvSpPr>
            <p:nvPr/>
          </p:nvSpPr>
          <p:spPr bwMode="auto">
            <a:xfrm>
              <a:off x="459" y="3197"/>
              <a:ext cx="1670" cy="593"/>
            </a:xfrm>
            <a:prstGeom prst="rect">
              <a:avLst/>
            </a:prstGeom>
            <a:solidFill>
              <a:srgbClr val="FF3F3F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5418" name="Object 58"/>
            <p:cNvGraphicFramePr>
              <a:graphicFrameLocks noChangeAspect="1"/>
            </p:cNvGraphicFramePr>
            <p:nvPr/>
          </p:nvGraphicFramePr>
          <p:xfrm>
            <a:off x="246" y="3242"/>
            <a:ext cx="1555" cy="4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3" name="Формула" r:id="rId5" imgW="736560" imgH="215640" progId="Equation.3">
                    <p:embed/>
                  </p:oleObj>
                </mc:Choice>
                <mc:Fallback>
                  <p:oleObj name="Формула" r:id="rId5" imgW="73656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" y="3242"/>
                          <a:ext cx="1555" cy="43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3F3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5420" name="Picture 6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16513" y="2773363"/>
            <a:ext cx="1219200" cy="409575"/>
          </a:xfrm>
          <a:prstGeom prst="rect">
            <a:avLst/>
          </a:prstGeom>
          <a:noFill/>
        </p:spPr>
      </p:pic>
      <p:sp>
        <p:nvSpPr>
          <p:cNvPr id="74" name="Прямоугольник 73"/>
          <p:cNvSpPr/>
          <p:nvPr/>
        </p:nvSpPr>
        <p:spPr>
          <a:xfrm>
            <a:off x="117497" y="5251857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5" name="Стрелка влево 74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85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10" grpId="0"/>
      <p:bldP spid="154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2"/>
          <p:cNvSpPr>
            <a:spLocks/>
          </p:cNvSpPr>
          <p:nvPr/>
        </p:nvSpPr>
        <p:spPr bwMode="auto">
          <a:xfrm>
            <a:off x="5118100" y="4102100"/>
            <a:ext cx="2730500" cy="134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20" y="16"/>
              </a:cxn>
              <a:cxn ang="0">
                <a:pos x="1360" y="384"/>
              </a:cxn>
              <a:cxn ang="0">
                <a:pos x="1216" y="544"/>
              </a:cxn>
              <a:cxn ang="0">
                <a:pos x="992" y="712"/>
              </a:cxn>
              <a:cxn ang="0">
                <a:pos x="848" y="808"/>
              </a:cxn>
              <a:cxn ang="0">
                <a:pos x="640" y="848"/>
              </a:cxn>
              <a:cxn ang="0">
                <a:pos x="424" y="768"/>
              </a:cxn>
              <a:cxn ang="0">
                <a:pos x="208" y="504"/>
              </a:cxn>
              <a:cxn ang="0">
                <a:pos x="0" y="0"/>
              </a:cxn>
            </a:cxnLst>
            <a:rect l="0" t="0" r="r" b="b"/>
            <a:pathLst>
              <a:path w="1720" h="848">
                <a:moveTo>
                  <a:pt x="0" y="0"/>
                </a:moveTo>
                <a:lnTo>
                  <a:pt x="1720" y="16"/>
                </a:lnTo>
                <a:lnTo>
                  <a:pt x="1360" y="384"/>
                </a:lnTo>
                <a:lnTo>
                  <a:pt x="1216" y="544"/>
                </a:lnTo>
                <a:lnTo>
                  <a:pt x="992" y="712"/>
                </a:lnTo>
                <a:lnTo>
                  <a:pt x="848" y="808"/>
                </a:lnTo>
                <a:lnTo>
                  <a:pt x="640" y="848"/>
                </a:lnTo>
                <a:lnTo>
                  <a:pt x="424" y="768"/>
                </a:lnTo>
                <a:lnTo>
                  <a:pt x="208" y="504"/>
                </a:lnTo>
                <a:lnTo>
                  <a:pt x="0" y="0"/>
                </a:lnTo>
                <a:close/>
              </a:path>
            </a:pathLst>
          </a:custGeom>
          <a:solidFill>
            <a:srgbClr val="66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50300" cy="1589088"/>
          </a:xfrm>
        </p:spPr>
        <p:txBody>
          <a:bodyPr/>
          <a:lstStyle/>
          <a:p>
            <a:pPr algn="r"/>
            <a:r>
              <a:rPr lang="ru-RU" sz="3000" b="1" dirty="0">
                <a:solidFill>
                  <a:srgbClr val="C00000"/>
                </a:solidFill>
              </a:rPr>
              <a:t>Функция 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y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=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f(x)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>задана на интервале (</a:t>
            </a:r>
            <a:r>
              <a:rPr lang="en-US" sz="3000" b="1" i="1" dirty="0" err="1">
                <a:solidFill>
                  <a:srgbClr val="C00000"/>
                </a:solidFill>
              </a:rPr>
              <a:t>a;b</a:t>
            </a:r>
            <a:r>
              <a:rPr lang="ru-RU" sz="3000" b="1" dirty="0">
                <a:solidFill>
                  <a:srgbClr val="C00000"/>
                </a:solidFill>
              </a:rPr>
              <a:t>),</a:t>
            </a:r>
            <a:br>
              <a:rPr lang="ru-RU" sz="3000" b="1" dirty="0">
                <a:solidFill>
                  <a:srgbClr val="C00000"/>
                </a:solidFill>
              </a:rPr>
            </a:br>
            <a:r>
              <a:rPr lang="ru-RU" sz="3000" b="1" dirty="0">
                <a:solidFill>
                  <a:srgbClr val="C00000"/>
                </a:solidFill>
              </a:rPr>
              <a:t>на рисунке изображен график её производной.</a:t>
            </a:r>
          </a:p>
        </p:txBody>
      </p:sp>
      <p:graphicFrame>
        <p:nvGraphicFramePr>
          <p:cNvPr id="15368" name="Object 8"/>
          <p:cNvGraphicFramePr>
            <a:graphicFrameLocks noGrp="1" noChangeAspect="1"/>
          </p:cNvGraphicFramePr>
          <p:nvPr>
            <p:ph sz="half" idx="1"/>
          </p:nvPr>
        </p:nvGraphicFramePr>
        <p:xfrm>
          <a:off x="7378700" y="2743200"/>
          <a:ext cx="1562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2743200"/>
                        <a:ext cx="1562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" cy="2880"/>
                <a:chOff x="2880" y="1296"/>
                <a:chExt cx="288" cy="2592"/>
              </a:xfrm>
            </p:grpSpPr>
            <p:sp>
              <p:nvSpPr>
                <p:cNvPr id="15375" name="Line 15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76" name="Line 16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17"/>
              <p:cNvGrpSpPr>
                <a:grpSpLocks/>
              </p:cNvGrpSpPr>
              <p:nvPr/>
            </p:nvGrpSpPr>
            <p:grpSpPr bwMode="auto">
              <a:xfrm>
                <a:off x="3312" y="1152"/>
                <a:ext cx="288" cy="2880"/>
                <a:chOff x="2880" y="1296"/>
                <a:chExt cx="288" cy="2592"/>
              </a:xfrm>
            </p:grpSpPr>
            <p:sp>
              <p:nvSpPr>
                <p:cNvPr id="15378" name="Line 18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79" name="Line 19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3888" y="1152"/>
                <a:ext cx="0" cy="28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4464" y="1152"/>
                <a:ext cx="0" cy="28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" name="Group 22"/>
              <p:cNvGrpSpPr>
                <a:grpSpLocks/>
              </p:cNvGrpSpPr>
              <p:nvPr/>
            </p:nvGrpSpPr>
            <p:grpSpPr bwMode="auto">
              <a:xfrm>
                <a:off x="4752" y="1152"/>
                <a:ext cx="288" cy="2880"/>
                <a:chOff x="2880" y="1296"/>
                <a:chExt cx="288" cy="2592"/>
              </a:xfrm>
            </p:grpSpPr>
            <p:sp>
              <p:nvSpPr>
                <p:cNvPr id="15383" name="Line 23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84" name="Line 24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5328" y="1152"/>
                <a:ext cx="288" cy="2880"/>
                <a:chOff x="2880" y="1296"/>
                <a:chExt cx="288" cy="2592"/>
              </a:xfrm>
            </p:grpSpPr>
            <p:sp>
              <p:nvSpPr>
                <p:cNvPr id="15386" name="Line 26"/>
                <p:cNvSpPr>
                  <a:spLocks noChangeShapeType="1"/>
                </p:cNvSpPr>
                <p:nvPr/>
              </p:nvSpPr>
              <p:spPr bwMode="auto">
                <a:xfrm>
                  <a:off x="2880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87" name="Line 27"/>
                <p:cNvSpPr>
                  <a:spLocks noChangeShapeType="1"/>
                </p:cNvSpPr>
                <p:nvPr/>
              </p:nvSpPr>
              <p:spPr bwMode="auto">
                <a:xfrm>
                  <a:off x="3168" y="1296"/>
                  <a:ext cx="0" cy="259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28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2736" y="2016"/>
                <a:ext cx="2880" cy="288"/>
                <a:chOff x="2736" y="2016"/>
                <a:chExt cx="2880" cy="288"/>
              </a:xfrm>
            </p:grpSpPr>
            <p:sp>
              <p:nvSpPr>
                <p:cNvPr id="15390" name="Line 30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1" name="Line 31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32"/>
              <p:cNvGrpSpPr>
                <a:grpSpLocks/>
              </p:cNvGrpSpPr>
              <p:nvPr/>
            </p:nvGrpSpPr>
            <p:grpSpPr bwMode="auto">
              <a:xfrm>
                <a:off x="2736" y="1440"/>
                <a:ext cx="2880" cy="288"/>
                <a:chOff x="2736" y="2016"/>
                <a:chExt cx="2880" cy="288"/>
              </a:xfrm>
            </p:grpSpPr>
            <p:sp>
              <p:nvSpPr>
                <p:cNvPr id="15393" name="Line 33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4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" name="Group 35"/>
              <p:cNvGrpSpPr>
                <a:grpSpLocks/>
              </p:cNvGrpSpPr>
              <p:nvPr/>
            </p:nvGrpSpPr>
            <p:grpSpPr bwMode="auto">
              <a:xfrm>
                <a:off x="2736" y="2880"/>
                <a:ext cx="2880" cy="288"/>
                <a:chOff x="2736" y="2016"/>
                <a:chExt cx="2880" cy="288"/>
              </a:xfrm>
            </p:grpSpPr>
            <p:sp>
              <p:nvSpPr>
                <p:cNvPr id="15396" name="Line 36"/>
                <p:cNvSpPr>
                  <a:spLocks noChangeShapeType="1"/>
                </p:cNvSpPr>
                <p:nvPr/>
              </p:nvSpPr>
              <p:spPr bwMode="auto">
                <a:xfrm>
                  <a:off x="2736" y="230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397" name="Line 37"/>
                <p:cNvSpPr>
                  <a:spLocks noChangeShapeType="1"/>
                </p:cNvSpPr>
                <p:nvPr/>
              </p:nvSpPr>
              <p:spPr bwMode="auto">
                <a:xfrm>
                  <a:off x="2736" y="201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398" name="Line 38"/>
              <p:cNvSpPr>
                <a:spLocks noChangeShapeType="1"/>
              </p:cNvSpPr>
              <p:nvPr/>
            </p:nvSpPr>
            <p:spPr bwMode="auto">
              <a:xfrm>
                <a:off x="2736" y="374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9" name="Line 39"/>
              <p:cNvSpPr>
                <a:spLocks noChangeShapeType="1"/>
              </p:cNvSpPr>
              <p:nvPr/>
            </p:nvSpPr>
            <p:spPr bwMode="auto">
              <a:xfrm>
                <a:off x="2736" y="345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0" name="Line 40"/>
              <p:cNvSpPr>
                <a:spLocks noChangeShapeType="1"/>
              </p:cNvSpPr>
              <p:nvPr/>
            </p:nvSpPr>
            <p:spPr bwMode="auto">
              <a:xfrm>
                <a:off x="2736" y="4032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401" name="Line 41"/>
              <p:cNvSpPr>
                <a:spLocks noChangeShapeType="1"/>
              </p:cNvSpPr>
              <p:nvPr/>
            </p:nvSpPr>
            <p:spPr bwMode="auto">
              <a:xfrm>
                <a:off x="2736" y="1152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sp>
          <p:nvSpPr>
            <p:cNvPr id="15403" name="Line 43"/>
            <p:cNvSpPr>
              <a:spLocks noChangeShapeType="1"/>
            </p:cNvSpPr>
            <p:nvPr/>
          </p:nvSpPr>
          <p:spPr bwMode="auto">
            <a:xfrm flipV="1">
              <a:off x="4176" y="1152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4" name="Line 44"/>
            <p:cNvSpPr>
              <a:spLocks noChangeShapeType="1"/>
            </p:cNvSpPr>
            <p:nvPr/>
          </p:nvSpPr>
          <p:spPr bwMode="auto">
            <a:xfrm>
              <a:off x="2736" y="2592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6172200" y="1905000"/>
            <a:ext cx="315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у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8458200" y="4114800"/>
            <a:ext cx="322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х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6232525" y="40703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0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6853238" y="40814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6213475" y="34861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8137525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b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498975" y="41179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а</a:t>
            </a:r>
          </a:p>
        </p:txBody>
      </p:sp>
      <p:grpSp>
        <p:nvGrpSpPr>
          <p:cNvPr id="14" name="Group 52"/>
          <p:cNvGrpSpPr>
            <a:grpSpLocks/>
          </p:cNvGrpSpPr>
          <p:nvPr/>
        </p:nvGrpSpPr>
        <p:grpSpPr bwMode="auto">
          <a:xfrm>
            <a:off x="4591050" y="2627313"/>
            <a:ext cx="3781425" cy="2940050"/>
            <a:chOff x="2892" y="1700"/>
            <a:chExt cx="2382" cy="1852"/>
          </a:xfrm>
        </p:grpSpPr>
        <p:sp>
          <p:nvSpPr>
            <p:cNvPr id="15413" name="Freeform 53"/>
            <p:cNvSpPr>
              <a:spLocks/>
            </p:cNvSpPr>
            <p:nvPr/>
          </p:nvSpPr>
          <p:spPr bwMode="auto">
            <a:xfrm>
              <a:off x="2928" y="1728"/>
              <a:ext cx="2304" cy="18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4" y="1728"/>
                </a:cxn>
                <a:cxn ang="0">
                  <a:pos x="2304" y="576"/>
                </a:cxn>
              </a:cxnLst>
              <a:rect l="0" t="0" r="r" b="b"/>
              <a:pathLst>
                <a:path w="2304" h="1824">
                  <a:moveTo>
                    <a:pt x="0" y="0"/>
                  </a:moveTo>
                  <a:cubicBezTo>
                    <a:pt x="240" y="816"/>
                    <a:pt x="480" y="1632"/>
                    <a:pt x="864" y="1728"/>
                  </a:cubicBezTo>
                  <a:cubicBezTo>
                    <a:pt x="1248" y="1824"/>
                    <a:pt x="1776" y="1200"/>
                    <a:pt x="2304" y="576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14" name="Oval 54"/>
            <p:cNvSpPr>
              <a:spLocks noChangeArrowheads="1"/>
            </p:cNvSpPr>
            <p:nvPr/>
          </p:nvSpPr>
          <p:spPr bwMode="auto">
            <a:xfrm>
              <a:off x="2892" y="1700"/>
              <a:ext cx="76" cy="6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15" name="Oval 55"/>
            <p:cNvSpPr>
              <a:spLocks noChangeArrowheads="1"/>
            </p:cNvSpPr>
            <p:nvPr/>
          </p:nvSpPr>
          <p:spPr bwMode="auto">
            <a:xfrm>
              <a:off x="5198" y="2277"/>
              <a:ext cx="76" cy="6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5419" name="Picture 5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26325" y="5072063"/>
            <a:ext cx="1209675" cy="400050"/>
          </a:xfrm>
          <a:prstGeom prst="rect">
            <a:avLst/>
          </a:prstGeom>
          <a:noFill/>
        </p:spPr>
      </p:pic>
      <p:sp>
        <p:nvSpPr>
          <p:cNvPr id="15421" name="Text Box 61"/>
          <p:cNvSpPr txBox="1">
            <a:spLocks noChangeArrowheads="1"/>
          </p:cNvSpPr>
          <p:nvPr/>
        </p:nvSpPr>
        <p:spPr bwMode="auto">
          <a:xfrm>
            <a:off x="467544" y="1825744"/>
            <a:ext cx="339960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 smtClean="0"/>
              <a:t>Определите </a:t>
            </a:r>
            <a:r>
              <a:rPr lang="ru-RU" sz="2000" dirty="0"/>
              <a:t>длину промежутка, на котором касательная к графику функции имеет отрицательный угловой коэффициент?</a:t>
            </a:r>
            <a:r>
              <a:rPr lang="en-US" sz="2000" dirty="0"/>
              <a:t> </a:t>
            </a:r>
            <a:endParaRPr lang="ru-RU" sz="2000" dirty="0"/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2167347" y="4679792"/>
            <a:ext cx="504056" cy="523220"/>
          </a:xfrm>
          <a:prstGeom prst="rect">
            <a:avLst/>
          </a:prstGeom>
          <a:solidFill>
            <a:srgbClr val="66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/>
              <a:t>6</a:t>
            </a:r>
          </a:p>
        </p:txBody>
      </p:sp>
      <p:grpSp>
        <p:nvGrpSpPr>
          <p:cNvPr id="16" name="Group 63"/>
          <p:cNvGrpSpPr>
            <a:grpSpLocks/>
          </p:cNvGrpSpPr>
          <p:nvPr/>
        </p:nvGrpSpPr>
        <p:grpSpPr bwMode="auto">
          <a:xfrm>
            <a:off x="4997450" y="3905250"/>
            <a:ext cx="2857500" cy="196850"/>
            <a:chOff x="3148" y="2460"/>
            <a:chExt cx="1800" cy="124"/>
          </a:xfrm>
        </p:grpSpPr>
        <p:sp>
          <p:nvSpPr>
            <p:cNvPr id="15424" name="AutoShape 64"/>
            <p:cNvSpPr>
              <a:spLocks noChangeArrowheads="1"/>
            </p:cNvSpPr>
            <p:nvPr/>
          </p:nvSpPr>
          <p:spPr bwMode="auto">
            <a:xfrm flipH="1">
              <a:off x="3148" y="2464"/>
              <a:ext cx="360" cy="120"/>
            </a:xfrm>
            <a:prstGeom prst="curvedDown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25" name="AutoShape 65"/>
            <p:cNvSpPr>
              <a:spLocks noChangeArrowheads="1"/>
            </p:cNvSpPr>
            <p:nvPr/>
          </p:nvSpPr>
          <p:spPr bwMode="auto">
            <a:xfrm flipH="1">
              <a:off x="3436" y="2464"/>
              <a:ext cx="360" cy="120"/>
            </a:xfrm>
            <a:prstGeom prst="curvedDown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26" name="AutoShape 66"/>
            <p:cNvSpPr>
              <a:spLocks noChangeArrowheads="1"/>
            </p:cNvSpPr>
            <p:nvPr/>
          </p:nvSpPr>
          <p:spPr bwMode="auto">
            <a:xfrm flipH="1">
              <a:off x="3724" y="2460"/>
              <a:ext cx="360" cy="120"/>
            </a:xfrm>
            <a:prstGeom prst="curvedDown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27" name="AutoShape 67"/>
            <p:cNvSpPr>
              <a:spLocks noChangeArrowheads="1"/>
            </p:cNvSpPr>
            <p:nvPr/>
          </p:nvSpPr>
          <p:spPr bwMode="auto">
            <a:xfrm flipH="1">
              <a:off x="4012" y="2460"/>
              <a:ext cx="360" cy="120"/>
            </a:xfrm>
            <a:prstGeom prst="curvedDown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28" name="AutoShape 68"/>
            <p:cNvSpPr>
              <a:spLocks noChangeArrowheads="1"/>
            </p:cNvSpPr>
            <p:nvPr/>
          </p:nvSpPr>
          <p:spPr bwMode="auto">
            <a:xfrm flipH="1">
              <a:off x="4304" y="2460"/>
              <a:ext cx="360" cy="120"/>
            </a:xfrm>
            <a:prstGeom prst="curvedDown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29" name="AutoShape 69"/>
            <p:cNvSpPr>
              <a:spLocks noChangeArrowheads="1"/>
            </p:cNvSpPr>
            <p:nvPr/>
          </p:nvSpPr>
          <p:spPr bwMode="auto">
            <a:xfrm flipH="1">
              <a:off x="4588" y="2464"/>
              <a:ext cx="360" cy="120"/>
            </a:xfrm>
            <a:prstGeom prst="curvedDown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" name="Прямоугольник 70"/>
          <p:cNvSpPr/>
          <p:nvPr/>
        </p:nvSpPr>
        <p:spPr>
          <a:xfrm>
            <a:off x="536449" y="4572000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2" name="Стрелка влево 71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532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410" grpId="0"/>
      <p:bldP spid="15411" grpId="0"/>
      <p:bldP spid="154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4448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Найдите производную функции: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31912" y="2492896"/>
            <a:ext cx="820444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 = 2x-1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vert="horz" lIns="91440" tIns="45720" rIns="91440" bIns="45720" rtlCol="0" anchor="ctr">
                <a:normAutofit fontScale="85000" lnSpcReduction="20000"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/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=2</a:t>
                </a:r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blipFill rotWithShape="1">
                <a:blip r:embed="rId2"/>
                <a:stretch>
                  <a:fillRect t="-30337" b="-370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763688" y="4887506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трелка влево 8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9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06452" y="1861690"/>
            <a:ext cx="38988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ahoma" pitchFamily="34" charset="0"/>
              </a:rPr>
              <a:t> </a:t>
            </a:r>
            <a:r>
              <a:rPr lang="ru-RU" sz="2800" dirty="0">
                <a:latin typeface="Tahoma" pitchFamily="34" charset="0"/>
              </a:rPr>
              <a:t>Укажите промежутки </a:t>
            </a:r>
          </a:p>
          <a:p>
            <a:r>
              <a:rPr lang="ru-RU" sz="2800" dirty="0">
                <a:latin typeface="Tahoma" pitchFamily="34" charset="0"/>
              </a:rPr>
              <a:t>возрастания </a:t>
            </a:r>
            <a:r>
              <a:rPr lang="ru-RU" sz="2800" dirty="0" smtClean="0">
                <a:latin typeface="Tahoma" pitchFamily="34" charset="0"/>
              </a:rPr>
              <a:t>функции</a:t>
            </a:r>
            <a:endParaRPr lang="ru-RU" sz="2800" dirty="0">
              <a:latin typeface="Tahoma" pitchFamily="34" charset="0"/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736" y="1152"/>
              <a:ext cx="288" cy="2880"/>
              <a:chOff x="2880" y="1296"/>
              <a:chExt cx="288" cy="2592"/>
            </a:xfrm>
          </p:grpSpPr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3312" y="1152"/>
              <a:ext cx="288" cy="2880"/>
              <a:chOff x="2880" y="1296"/>
              <a:chExt cx="288" cy="2592"/>
            </a:xfrm>
          </p:grpSpPr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3888" y="1152"/>
              <a:ext cx="0" cy="288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4464" y="1152"/>
              <a:ext cx="0" cy="288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4752" y="1152"/>
              <a:ext cx="288" cy="2880"/>
              <a:chOff x="2880" y="1296"/>
              <a:chExt cx="288" cy="2592"/>
            </a:xfrm>
          </p:grpSpPr>
          <p:sp>
            <p:nvSpPr>
              <p:cNvPr id="17425" name="Line 17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6" name="Line 18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5328" y="1152"/>
              <a:ext cx="288" cy="2880"/>
              <a:chOff x="2880" y="1296"/>
              <a:chExt cx="288" cy="2592"/>
            </a:xfrm>
          </p:grpSpPr>
          <p:sp>
            <p:nvSpPr>
              <p:cNvPr id="17428" name="Line 20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9" name="Line 21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2736" y="2016"/>
              <a:ext cx="2880" cy="288"/>
              <a:chOff x="2736" y="2016"/>
              <a:chExt cx="2880" cy="288"/>
            </a:xfrm>
          </p:grpSpPr>
          <p:sp>
            <p:nvSpPr>
              <p:cNvPr id="17432" name="Line 2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3" name="Line 25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2736" y="1440"/>
              <a:ext cx="2880" cy="288"/>
              <a:chOff x="2736" y="2016"/>
              <a:chExt cx="2880" cy="288"/>
            </a:xfrm>
          </p:grpSpPr>
          <p:sp>
            <p:nvSpPr>
              <p:cNvPr id="17435" name="Line 27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" name="Group 29"/>
            <p:cNvGrpSpPr>
              <a:grpSpLocks/>
            </p:cNvGrpSpPr>
            <p:nvPr/>
          </p:nvGrpSpPr>
          <p:grpSpPr bwMode="auto">
            <a:xfrm>
              <a:off x="2736" y="2880"/>
              <a:ext cx="2880" cy="288"/>
              <a:chOff x="2736" y="2016"/>
              <a:chExt cx="2880" cy="288"/>
            </a:xfrm>
          </p:grpSpPr>
          <p:sp>
            <p:nvSpPr>
              <p:cNvPr id="17438" name="Line 30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9" name="Line 31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40" name="Line 32"/>
            <p:cNvSpPr>
              <a:spLocks noChangeShapeType="1"/>
            </p:cNvSpPr>
            <p:nvPr/>
          </p:nvSpPr>
          <p:spPr bwMode="auto">
            <a:xfrm>
              <a:off x="2736" y="3744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2736" y="345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2" name="Line 34"/>
            <p:cNvSpPr>
              <a:spLocks noChangeShapeType="1"/>
            </p:cNvSpPr>
            <p:nvPr/>
          </p:nvSpPr>
          <p:spPr bwMode="auto">
            <a:xfrm>
              <a:off x="2736" y="403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2736" y="115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sp>
          <p:nvSpPr>
            <p:cNvPr id="17445" name="Line 37"/>
            <p:cNvSpPr>
              <a:spLocks noChangeShapeType="1"/>
            </p:cNvSpPr>
            <p:nvPr/>
          </p:nvSpPr>
          <p:spPr bwMode="auto">
            <a:xfrm flipV="1">
              <a:off x="4176" y="1152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auto">
            <a:xfrm>
              <a:off x="2736" y="2592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6172200" y="1905000"/>
            <a:ext cx="315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у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8458200" y="4114800"/>
            <a:ext cx="322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х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6232525" y="40703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0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853238" y="40814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6213475" y="34861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grpSp>
        <p:nvGrpSpPr>
          <p:cNvPr id="13" name="Group 44"/>
          <p:cNvGrpSpPr>
            <a:grpSpLocks/>
          </p:cNvGrpSpPr>
          <p:nvPr/>
        </p:nvGrpSpPr>
        <p:grpSpPr bwMode="auto">
          <a:xfrm>
            <a:off x="4589463" y="3124200"/>
            <a:ext cx="3800475" cy="1981200"/>
            <a:chOff x="2891" y="1968"/>
            <a:chExt cx="2394" cy="1248"/>
          </a:xfrm>
        </p:grpSpPr>
        <p:sp>
          <p:nvSpPr>
            <p:cNvPr id="17453" name="Freeform 45"/>
            <p:cNvSpPr>
              <a:spLocks/>
            </p:cNvSpPr>
            <p:nvPr/>
          </p:nvSpPr>
          <p:spPr bwMode="auto">
            <a:xfrm>
              <a:off x="2928" y="1968"/>
              <a:ext cx="2304" cy="1248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144" y="48"/>
                </a:cxn>
                <a:cxn ang="0">
                  <a:pos x="288" y="624"/>
                </a:cxn>
                <a:cxn ang="0">
                  <a:pos x="576" y="1200"/>
                </a:cxn>
                <a:cxn ang="0">
                  <a:pos x="864" y="912"/>
                </a:cxn>
                <a:cxn ang="0">
                  <a:pos x="1152" y="1200"/>
                </a:cxn>
                <a:cxn ang="0">
                  <a:pos x="1440" y="624"/>
                </a:cxn>
                <a:cxn ang="0">
                  <a:pos x="1584" y="336"/>
                </a:cxn>
                <a:cxn ang="0">
                  <a:pos x="1728" y="624"/>
                </a:cxn>
                <a:cxn ang="0">
                  <a:pos x="1872" y="1200"/>
                </a:cxn>
                <a:cxn ang="0">
                  <a:pos x="2016" y="624"/>
                </a:cxn>
                <a:cxn ang="0">
                  <a:pos x="2160" y="48"/>
                </a:cxn>
                <a:cxn ang="0">
                  <a:pos x="2304" y="336"/>
                </a:cxn>
              </a:cxnLst>
              <a:rect l="0" t="0" r="r" b="b"/>
              <a:pathLst>
                <a:path w="2304" h="1248">
                  <a:moveTo>
                    <a:pt x="0" y="624"/>
                  </a:moveTo>
                  <a:cubicBezTo>
                    <a:pt x="48" y="336"/>
                    <a:pt x="96" y="48"/>
                    <a:pt x="144" y="48"/>
                  </a:cubicBezTo>
                  <a:cubicBezTo>
                    <a:pt x="192" y="48"/>
                    <a:pt x="216" y="432"/>
                    <a:pt x="288" y="624"/>
                  </a:cubicBezTo>
                  <a:cubicBezTo>
                    <a:pt x="360" y="816"/>
                    <a:pt x="480" y="1152"/>
                    <a:pt x="576" y="1200"/>
                  </a:cubicBezTo>
                  <a:cubicBezTo>
                    <a:pt x="672" y="1248"/>
                    <a:pt x="768" y="912"/>
                    <a:pt x="864" y="912"/>
                  </a:cubicBezTo>
                  <a:cubicBezTo>
                    <a:pt x="960" y="912"/>
                    <a:pt x="1056" y="1248"/>
                    <a:pt x="1152" y="1200"/>
                  </a:cubicBezTo>
                  <a:cubicBezTo>
                    <a:pt x="1248" y="1152"/>
                    <a:pt x="1368" y="768"/>
                    <a:pt x="1440" y="624"/>
                  </a:cubicBezTo>
                  <a:cubicBezTo>
                    <a:pt x="1512" y="480"/>
                    <a:pt x="1536" y="336"/>
                    <a:pt x="1584" y="336"/>
                  </a:cubicBezTo>
                  <a:cubicBezTo>
                    <a:pt x="1632" y="336"/>
                    <a:pt x="1680" y="480"/>
                    <a:pt x="1728" y="624"/>
                  </a:cubicBezTo>
                  <a:cubicBezTo>
                    <a:pt x="1776" y="768"/>
                    <a:pt x="1824" y="1200"/>
                    <a:pt x="1872" y="1200"/>
                  </a:cubicBezTo>
                  <a:cubicBezTo>
                    <a:pt x="1920" y="1200"/>
                    <a:pt x="1968" y="816"/>
                    <a:pt x="2016" y="624"/>
                  </a:cubicBezTo>
                  <a:cubicBezTo>
                    <a:pt x="2064" y="432"/>
                    <a:pt x="2112" y="96"/>
                    <a:pt x="2160" y="48"/>
                  </a:cubicBezTo>
                  <a:cubicBezTo>
                    <a:pt x="2208" y="0"/>
                    <a:pt x="2280" y="288"/>
                    <a:pt x="2304" y="336"/>
                  </a:cubicBezTo>
                </a:path>
              </a:pathLst>
            </a:custGeom>
            <a:noFill/>
            <a:ln w="38100" cmpd="sng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54" name="Oval 46"/>
            <p:cNvSpPr>
              <a:spLocks noChangeArrowheads="1"/>
            </p:cNvSpPr>
            <p:nvPr/>
          </p:nvSpPr>
          <p:spPr bwMode="auto">
            <a:xfrm>
              <a:off x="2891" y="2555"/>
              <a:ext cx="76" cy="6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55" name="Oval 47"/>
            <p:cNvSpPr>
              <a:spLocks noChangeArrowheads="1"/>
            </p:cNvSpPr>
            <p:nvPr/>
          </p:nvSpPr>
          <p:spPr bwMode="auto">
            <a:xfrm>
              <a:off x="5209" y="2276"/>
              <a:ext cx="76" cy="6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8137525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b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4479925" y="4071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а</a:t>
            </a:r>
          </a:p>
        </p:txBody>
      </p:sp>
      <p:sp>
        <p:nvSpPr>
          <p:cNvPr id="17470" name="Rectangle 62"/>
          <p:cNvSpPr>
            <a:spLocks noGrp="1" noChangeArrowheads="1"/>
          </p:cNvSpPr>
          <p:nvPr>
            <p:ph type="title"/>
          </p:nvPr>
        </p:nvSpPr>
        <p:spPr>
          <a:xfrm>
            <a:off x="228600" y="87313"/>
            <a:ext cx="8826500" cy="1360487"/>
          </a:xfrm>
          <a:noFill/>
          <a:ln/>
        </p:spPr>
        <p:txBody>
          <a:bodyPr/>
          <a:lstStyle/>
          <a:p>
            <a:pPr algn="r"/>
            <a:r>
              <a:rPr lang="ru-RU" sz="3000" b="1" dirty="0">
                <a:solidFill>
                  <a:srgbClr val="C00000"/>
                </a:solidFill>
              </a:rPr>
              <a:t>Функция 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y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=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f(x)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>задана на интервале (</a:t>
            </a:r>
            <a:r>
              <a:rPr lang="en-US" sz="3000" b="1" i="1" dirty="0" err="1">
                <a:solidFill>
                  <a:srgbClr val="C00000"/>
                </a:solidFill>
              </a:rPr>
              <a:t>a;b</a:t>
            </a:r>
            <a:r>
              <a:rPr lang="ru-RU" sz="3000" b="1" dirty="0">
                <a:solidFill>
                  <a:srgbClr val="C00000"/>
                </a:solidFill>
              </a:rPr>
              <a:t>),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/>
            </a:r>
            <a:br>
              <a:rPr lang="ru-RU" sz="3000" b="1" dirty="0">
                <a:solidFill>
                  <a:srgbClr val="C00000"/>
                </a:solidFill>
              </a:rPr>
            </a:br>
            <a:r>
              <a:rPr lang="ru-RU" sz="3000" b="1" dirty="0">
                <a:solidFill>
                  <a:srgbClr val="C00000"/>
                </a:solidFill>
              </a:rPr>
              <a:t>на рисунке изображен график ее производной</a:t>
            </a:r>
            <a:r>
              <a:rPr lang="ru-RU" sz="3000" b="1" dirty="0"/>
              <a:t>.</a:t>
            </a:r>
          </a:p>
        </p:txBody>
      </p:sp>
      <p:graphicFrame>
        <p:nvGraphicFramePr>
          <p:cNvPr id="17458" name="Object 50"/>
          <p:cNvGraphicFramePr>
            <a:graphicFrameLocks noGrp="1" noChangeAspect="1"/>
          </p:cNvGraphicFramePr>
          <p:nvPr>
            <p:ph sz="half" idx="1"/>
          </p:nvPr>
        </p:nvGraphicFramePr>
        <p:xfrm>
          <a:off x="7019925" y="2460625"/>
          <a:ext cx="17240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460625"/>
                        <a:ext cx="17240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0" name="Object 5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554986357"/>
              </p:ext>
            </p:extLst>
          </p:nvPr>
        </p:nvGraphicFramePr>
        <p:xfrm>
          <a:off x="717701" y="3278187"/>
          <a:ext cx="283686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Формула" r:id="rId5" imgW="1028520" imgH="215640" progId="Equation.3">
                  <p:embed/>
                </p:oleObj>
              </mc:Choice>
              <mc:Fallback>
                <p:oleObj name="Формула" r:id="rId5" imgW="10285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701" y="3278187"/>
                        <a:ext cx="2836863" cy="595313"/>
                      </a:xfrm>
                      <a:prstGeom prst="rect">
                        <a:avLst/>
                      </a:prstGeom>
                      <a:solidFill>
                        <a:srgbClr val="FF3F3F">
                          <a:alpha val="70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53"/>
          <p:cNvGrpSpPr>
            <a:grpSpLocks/>
          </p:cNvGrpSpPr>
          <p:nvPr/>
        </p:nvGrpSpPr>
        <p:grpSpPr bwMode="auto">
          <a:xfrm>
            <a:off x="4648200" y="3175000"/>
            <a:ext cx="3657600" cy="952500"/>
            <a:chOff x="2928" y="2000"/>
            <a:chExt cx="2304" cy="600"/>
          </a:xfrm>
        </p:grpSpPr>
        <p:sp>
          <p:nvSpPr>
            <p:cNvPr id="17462" name="Freeform 54"/>
            <p:cNvSpPr>
              <a:spLocks/>
            </p:cNvSpPr>
            <p:nvPr/>
          </p:nvSpPr>
          <p:spPr bwMode="auto">
            <a:xfrm>
              <a:off x="4940" y="2000"/>
              <a:ext cx="292" cy="600"/>
            </a:xfrm>
            <a:custGeom>
              <a:avLst/>
              <a:gdLst/>
              <a:ahLst/>
              <a:cxnLst>
                <a:cxn ang="0">
                  <a:pos x="0" y="588"/>
                </a:cxn>
                <a:cxn ang="0">
                  <a:pos x="92" y="172"/>
                </a:cxn>
                <a:cxn ang="0">
                  <a:pos x="120" y="64"/>
                </a:cxn>
                <a:cxn ang="0">
                  <a:pos x="160" y="0"/>
                </a:cxn>
                <a:cxn ang="0">
                  <a:pos x="208" y="68"/>
                </a:cxn>
                <a:cxn ang="0">
                  <a:pos x="288" y="304"/>
                </a:cxn>
                <a:cxn ang="0">
                  <a:pos x="292" y="600"/>
                </a:cxn>
                <a:cxn ang="0">
                  <a:pos x="0" y="588"/>
                </a:cxn>
              </a:cxnLst>
              <a:rect l="0" t="0" r="r" b="b"/>
              <a:pathLst>
                <a:path w="292" h="600">
                  <a:moveTo>
                    <a:pt x="0" y="588"/>
                  </a:moveTo>
                  <a:lnTo>
                    <a:pt x="92" y="172"/>
                  </a:lnTo>
                  <a:lnTo>
                    <a:pt x="120" y="64"/>
                  </a:lnTo>
                  <a:lnTo>
                    <a:pt x="160" y="0"/>
                  </a:lnTo>
                  <a:lnTo>
                    <a:pt x="208" y="68"/>
                  </a:lnTo>
                  <a:lnTo>
                    <a:pt x="288" y="304"/>
                  </a:lnTo>
                  <a:lnTo>
                    <a:pt x="292" y="600"/>
                  </a:lnTo>
                  <a:lnTo>
                    <a:pt x="0" y="588"/>
                  </a:lnTo>
                  <a:close/>
                </a:path>
              </a:pathLst>
            </a:custGeom>
            <a:solidFill>
              <a:srgbClr val="FF3F3F">
                <a:alpha val="5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63" name="Freeform 55"/>
            <p:cNvSpPr>
              <a:spLocks/>
            </p:cNvSpPr>
            <p:nvPr/>
          </p:nvSpPr>
          <p:spPr bwMode="auto">
            <a:xfrm>
              <a:off x="4372" y="2292"/>
              <a:ext cx="288" cy="296"/>
            </a:xfrm>
            <a:custGeom>
              <a:avLst/>
              <a:gdLst/>
              <a:ahLst/>
              <a:cxnLst>
                <a:cxn ang="0">
                  <a:pos x="0" y="292"/>
                </a:cxn>
                <a:cxn ang="0">
                  <a:pos x="76" y="92"/>
                </a:cxn>
                <a:cxn ang="0">
                  <a:pos x="136" y="0"/>
                </a:cxn>
                <a:cxn ang="0">
                  <a:pos x="228" y="104"/>
                </a:cxn>
                <a:cxn ang="0">
                  <a:pos x="288" y="296"/>
                </a:cxn>
                <a:cxn ang="0">
                  <a:pos x="0" y="292"/>
                </a:cxn>
              </a:cxnLst>
              <a:rect l="0" t="0" r="r" b="b"/>
              <a:pathLst>
                <a:path w="288" h="296">
                  <a:moveTo>
                    <a:pt x="0" y="292"/>
                  </a:moveTo>
                  <a:lnTo>
                    <a:pt x="76" y="92"/>
                  </a:lnTo>
                  <a:lnTo>
                    <a:pt x="136" y="0"/>
                  </a:lnTo>
                  <a:lnTo>
                    <a:pt x="228" y="104"/>
                  </a:lnTo>
                  <a:lnTo>
                    <a:pt x="288" y="296"/>
                  </a:lnTo>
                  <a:lnTo>
                    <a:pt x="0" y="292"/>
                  </a:lnTo>
                  <a:close/>
                </a:path>
              </a:pathLst>
            </a:custGeom>
            <a:solidFill>
              <a:srgbClr val="FF3F3F">
                <a:alpha val="5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64" name="Freeform 56"/>
            <p:cNvSpPr>
              <a:spLocks/>
            </p:cNvSpPr>
            <p:nvPr/>
          </p:nvSpPr>
          <p:spPr bwMode="auto">
            <a:xfrm>
              <a:off x="2928" y="2008"/>
              <a:ext cx="292" cy="584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64" y="208"/>
                </a:cxn>
                <a:cxn ang="0">
                  <a:pos x="96" y="72"/>
                </a:cxn>
                <a:cxn ang="0">
                  <a:pos x="140" y="0"/>
                </a:cxn>
                <a:cxn ang="0">
                  <a:pos x="172" y="84"/>
                </a:cxn>
                <a:cxn ang="0">
                  <a:pos x="256" y="484"/>
                </a:cxn>
                <a:cxn ang="0">
                  <a:pos x="292" y="580"/>
                </a:cxn>
                <a:cxn ang="0">
                  <a:pos x="0" y="584"/>
                </a:cxn>
              </a:cxnLst>
              <a:rect l="0" t="0" r="r" b="b"/>
              <a:pathLst>
                <a:path w="292" h="584">
                  <a:moveTo>
                    <a:pt x="0" y="584"/>
                  </a:moveTo>
                  <a:lnTo>
                    <a:pt x="64" y="208"/>
                  </a:lnTo>
                  <a:lnTo>
                    <a:pt x="96" y="72"/>
                  </a:lnTo>
                  <a:lnTo>
                    <a:pt x="140" y="0"/>
                  </a:lnTo>
                  <a:lnTo>
                    <a:pt x="172" y="84"/>
                  </a:lnTo>
                  <a:lnTo>
                    <a:pt x="256" y="484"/>
                  </a:lnTo>
                  <a:lnTo>
                    <a:pt x="292" y="580"/>
                  </a:lnTo>
                  <a:lnTo>
                    <a:pt x="0" y="584"/>
                  </a:lnTo>
                  <a:close/>
                </a:path>
              </a:pathLst>
            </a:custGeom>
            <a:solidFill>
              <a:srgbClr val="FF3F3F">
                <a:alpha val="5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7466" name="Picture 5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57788" y="2787650"/>
            <a:ext cx="1219200" cy="409575"/>
          </a:xfrm>
          <a:prstGeom prst="rect">
            <a:avLst/>
          </a:prstGeom>
          <a:noFill/>
        </p:spPr>
      </p:pic>
      <p:sp>
        <p:nvSpPr>
          <p:cNvPr id="63" name="Стрелка влево 62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6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6" grpId="0"/>
      <p:bldP spid="1745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111750" y="4108450"/>
            <a:ext cx="2736850" cy="933450"/>
            <a:chOff x="3220" y="2588"/>
            <a:chExt cx="1724" cy="588"/>
          </a:xfrm>
        </p:grpSpPr>
        <p:sp>
          <p:nvSpPr>
            <p:cNvPr id="17411" name="Freeform 3"/>
            <p:cNvSpPr>
              <a:spLocks/>
            </p:cNvSpPr>
            <p:nvPr/>
          </p:nvSpPr>
          <p:spPr bwMode="auto">
            <a:xfrm>
              <a:off x="4660" y="2592"/>
              <a:ext cx="284" cy="58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92" y="460"/>
                </a:cxn>
                <a:cxn ang="0">
                  <a:pos x="116" y="556"/>
                </a:cxn>
                <a:cxn ang="0">
                  <a:pos x="140" y="580"/>
                </a:cxn>
                <a:cxn ang="0">
                  <a:pos x="172" y="548"/>
                </a:cxn>
                <a:cxn ang="0">
                  <a:pos x="196" y="468"/>
                </a:cxn>
                <a:cxn ang="0">
                  <a:pos x="284" y="0"/>
                </a:cxn>
                <a:cxn ang="0">
                  <a:pos x="0" y="4"/>
                </a:cxn>
              </a:cxnLst>
              <a:rect l="0" t="0" r="r" b="b"/>
              <a:pathLst>
                <a:path w="284" h="580">
                  <a:moveTo>
                    <a:pt x="0" y="4"/>
                  </a:moveTo>
                  <a:lnTo>
                    <a:pt x="92" y="460"/>
                  </a:lnTo>
                  <a:lnTo>
                    <a:pt x="116" y="556"/>
                  </a:lnTo>
                  <a:lnTo>
                    <a:pt x="140" y="580"/>
                  </a:lnTo>
                  <a:lnTo>
                    <a:pt x="172" y="548"/>
                  </a:lnTo>
                  <a:lnTo>
                    <a:pt x="196" y="468"/>
                  </a:lnTo>
                  <a:lnTo>
                    <a:pt x="28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6FFFF">
                <a:alpha val="5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auto">
            <a:xfrm>
              <a:off x="3220" y="2588"/>
              <a:ext cx="1156" cy="58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08" y="284"/>
                </a:cxn>
                <a:cxn ang="0">
                  <a:pos x="184" y="472"/>
                </a:cxn>
                <a:cxn ang="0">
                  <a:pos x="292" y="588"/>
                </a:cxn>
                <a:cxn ang="0">
                  <a:pos x="356" y="560"/>
                </a:cxn>
                <a:cxn ang="0">
                  <a:pos x="492" y="352"/>
                </a:cxn>
                <a:cxn ang="0">
                  <a:pos x="576" y="284"/>
                </a:cxn>
                <a:cxn ang="0">
                  <a:pos x="644" y="328"/>
                </a:cxn>
                <a:cxn ang="0">
                  <a:pos x="756" y="520"/>
                </a:cxn>
                <a:cxn ang="0">
                  <a:pos x="832" y="588"/>
                </a:cxn>
                <a:cxn ang="0">
                  <a:pos x="876" y="572"/>
                </a:cxn>
                <a:cxn ang="0">
                  <a:pos x="924" y="528"/>
                </a:cxn>
                <a:cxn ang="0">
                  <a:pos x="1156" y="0"/>
                </a:cxn>
                <a:cxn ang="0">
                  <a:pos x="0" y="4"/>
                </a:cxn>
              </a:cxnLst>
              <a:rect l="0" t="0" r="r" b="b"/>
              <a:pathLst>
                <a:path w="1156" h="588">
                  <a:moveTo>
                    <a:pt x="0" y="4"/>
                  </a:moveTo>
                  <a:lnTo>
                    <a:pt x="108" y="284"/>
                  </a:lnTo>
                  <a:lnTo>
                    <a:pt x="184" y="472"/>
                  </a:lnTo>
                  <a:lnTo>
                    <a:pt x="292" y="588"/>
                  </a:lnTo>
                  <a:lnTo>
                    <a:pt x="356" y="560"/>
                  </a:lnTo>
                  <a:lnTo>
                    <a:pt x="492" y="352"/>
                  </a:lnTo>
                  <a:lnTo>
                    <a:pt x="576" y="284"/>
                  </a:lnTo>
                  <a:lnTo>
                    <a:pt x="644" y="328"/>
                  </a:lnTo>
                  <a:lnTo>
                    <a:pt x="756" y="520"/>
                  </a:lnTo>
                  <a:lnTo>
                    <a:pt x="832" y="588"/>
                  </a:lnTo>
                  <a:lnTo>
                    <a:pt x="876" y="572"/>
                  </a:lnTo>
                  <a:lnTo>
                    <a:pt x="924" y="528"/>
                  </a:lnTo>
                  <a:lnTo>
                    <a:pt x="1156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6FF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736" y="1152"/>
              <a:ext cx="288" cy="2880"/>
              <a:chOff x="2880" y="1296"/>
              <a:chExt cx="288" cy="2592"/>
            </a:xfrm>
          </p:grpSpPr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3312" y="1152"/>
              <a:ext cx="288" cy="2880"/>
              <a:chOff x="2880" y="1296"/>
              <a:chExt cx="288" cy="2592"/>
            </a:xfrm>
          </p:grpSpPr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3888" y="1152"/>
              <a:ext cx="0" cy="288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4464" y="1152"/>
              <a:ext cx="0" cy="288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4752" y="1152"/>
              <a:ext cx="288" cy="2880"/>
              <a:chOff x="2880" y="1296"/>
              <a:chExt cx="288" cy="2592"/>
            </a:xfrm>
          </p:grpSpPr>
          <p:sp>
            <p:nvSpPr>
              <p:cNvPr id="17425" name="Line 17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6" name="Line 18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5328" y="1152"/>
              <a:ext cx="288" cy="2880"/>
              <a:chOff x="2880" y="1296"/>
              <a:chExt cx="288" cy="2592"/>
            </a:xfrm>
          </p:grpSpPr>
          <p:sp>
            <p:nvSpPr>
              <p:cNvPr id="17428" name="Line 20"/>
              <p:cNvSpPr>
                <a:spLocks noChangeShapeType="1"/>
              </p:cNvSpPr>
              <p:nvPr/>
            </p:nvSpPr>
            <p:spPr bwMode="auto">
              <a:xfrm>
                <a:off x="2880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9" name="Line 21"/>
              <p:cNvSpPr>
                <a:spLocks noChangeShapeType="1"/>
              </p:cNvSpPr>
              <p:nvPr/>
            </p:nvSpPr>
            <p:spPr bwMode="auto">
              <a:xfrm>
                <a:off x="3168" y="1296"/>
                <a:ext cx="0" cy="25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2736" y="2016"/>
              <a:ext cx="2880" cy="288"/>
              <a:chOff x="2736" y="2016"/>
              <a:chExt cx="2880" cy="288"/>
            </a:xfrm>
          </p:grpSpPr>
          <p:sp>
            <p:nvSpPr>
              <p:cNvPr id="17432" name="Line 2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3" name="Line 25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2736" y="1440"/>
              <a:ext cx="2880" cy="288"/>
              <a:chOff x="2736" y="2016"/>
              <a:chExt cx="2880" cy="288"/>
            </a:xfrm>
          </p:grpSpPr>
          <p:sp>
            <p:nvSpPr>
              <p:cNvPr id="17435" name="Line 27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" name="Group 29"/>
            <p:cNvGrpSpPr>
              <a:grpSpLocks/>
            </p:cNvGrpSpPr>
            <p:nvPr/>
          </p:nvGrpSpPr>
          <p:grpSpPr bwMode="auto">
            <a:xfrm>
              <a:off x="2736" y="2880"/>
              <a:ext cx="2880" cy="288"/>
              <a:chOff x="2736" y="2016"/>
              <a:chExt cx="2880" cy="288"/>
            </a:xfrm>
          </p:grpSpPr>
          <p:sp>
            <p:nvSpPr>
              <p:cNvPr id="17438" name="Line 30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9" name="Line 31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40" name="Line 32"/>
            <p:cNvSpPr>
              <a:spLocks noChangeShapeType="1"/>
            </p:cNvSpPr>
            <p:nvPr/>
          </p:nvSpPr>
          <p:spPr bwMode="auto">
            <a:xfrm>
              <a:off x="2736" y="3744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2736" y="345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2" name="Line 34"/>
            <p:cNvSpPr>
              <a:spLocks noChangeShapeType="1"/>
            </p:cNvSpPr>
            <p:nvPr/>
          </p:nvSpPr>
          <p:spPr bwMode="auto">
            <a:xfrm>
              <a:off x="2736" y="403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2736" y="115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4191000" y="1828800"/>
            <a:ext cx="4572000" cy="4572000"/>
            <a:chOff x="2736" y="1152"/>
            <a:chExt cx="2880" cy="2880"/>
          </a:xfrm>
        </p:grpSpPr>
        <p:sp>
          <p:nvSpPr>
            <p:cNvPr id="17445" name="Line 37"/>
            <p:cNvSpPr>
              <a:spLocks noChangeShapeType="1"/>
            </p:cNvSpPr>
            <p:nvPr/>
          </p:nvSpPr>
          <p:spPr bwMode="auto">
            <a:xfrm flipV="1">
              <a:off x="4176" y="1152"/>
              <a:ext cx="0" cy="28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auto">
            <a:xfrm>
              <a:off x="2736" y="2592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6172200" y="1905000"/>
            <a:ext cx="315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у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8458200" y="4114800"/>
            <a:ext cx="322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х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6232525" y="40703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0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853238" y="4081463"/>
            <a:ext cx="33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6213475" y="348615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ahoma" pitchFamily="34" charset="0"/>
              </a:rPr>
              <a:t>1</a:t>
            </a:r>
          </a:p>
        </p:txBody>
      </p:sp>
      <p:grpSp>
        <p:nvGrpSpPr>
          <p:cNvPr id="13" name="Group 44"/>
          <p:cNvGrpSpPr>
            <a:grpSpLocks/>
          </p:cNvGrpSpPr>
          <p:nvPr/>
        </p:nvGrpSpPr>
        <p:grpSpPr bwMode="auto">
          <a:xfrm>
            <a:off x="4589463" y="3124200"/>
            <a:ext cx="3800475" cy="1981200"/>
            <a:chOff x="2891" y="1968"/>
            <a:chExt cx="2394" cy="1248"/>
          </a:xfrm>
        </p:grpSpPr>
        <p:sp>
          <p:nvSpPr>
            <p:cNvPr id="17453" name="Freeform 45"/>
            <p:cNvSpPr>
              <a:spLocks/>
            </p:cNvSpPr>
            <p:nvPr/>
          </p:nvSpPr>
          <p:spPr bwMode="auto">
            <a:xfrm>
              <a:off x="2928" y="1968"/>
              <a:ext cx="2304" cy="1248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144" y="48"/>
                </a:cxn>
                <a:cxn ang="0">
                  <a:pos x="288" y="624"/>
                </a:cxn>
                <a:cxn ang="0">
                  <a:pos x="576" y="1200"/>
                </a:cxn>
                <a:cxn ang="0">
                  <a:pos x="864" y="912"/>
                </a:cxn>
                <a:cxn ang="0">
                  <a:pos x="1152" y="1200"/>
                </a:cxn>
                <a:cxn ang="0">
                  <a:pos x="1440" y="624"/>
                </a:cxn>
                <a:cxn ang="0">
                  <a:pos x="1584" y="336"/>
                </a:cxn>
                <a:cxn ang="0">
                  <a:pos x="1728" y="624"/>
                </a:cxn>
                <a:cxn ang="0">
                  <a:pos x="1872" y="1200"/>
                </a:cxn>
                <a:cxn ang="0">
                  <a:pos x="2016" y="624"/>
                </a:cxn>
                <a:cxn ang="0">
                  <a:pos x="2160" y="48"/>
                </a:cxn>
                <a:cxn ang="0">
                  <a:pos x="2304" y="336"/>
                </a:cxn>
              </a:cxnLst>
              <a:rect l="0" t="0" r="r" b="b"/>
              <a:pathLst>
                <a:path w="2304" h="1248">
                  <a:moveTo>
                    <a:pt x="0" y="624"/>
                  </a:moveTo>
                  <a:cubicBezTo>
                    <a:pt x="48" y="336"/>
                    <a:pt x="96" y="48"/>
                    <a:pt x="144" y="48"/>
                  </a:cubicBezTo>
                  <a:cubicBezTo>
                    <a:pt x="192" y="48"/>
                    <a:pt x="216" y="432"/>
                    <a:pt x="288" y="624"/>
                  </a:cubicBezTo>
                  <a:cubicBezTo>
                    <a:pt x="360" y="816"/>
                    <a:pt x="480" y="1152"/>
                    <a:pt x="576" y="1200"/>
                  </a:cubicBezTo>
                  <a:cubicBezTo>
                    <a:pt x="672" y="1248"/>
                    <a:pt x="768" y="912"/>
                    <a:pt x="864" y="912"/>
                  </a:cubicBezTo>
                  <a:cubicBezTo>
                    <a:pt x="960" y="912"/>
                    <a:pt x="1056" y="1248"/>
                    <a:pt x="1152" y="1200"/>
                  </a:cubicBezTo>
                  <a:cubicBezTo>
                    <a:pt x="1248" y="1152"/>
                    <a:pt x="1368" y="768"/>
                    <a:pt x="1440" y="624"/>
                  </a:cubicBezTo>
                  <a:cubicBezTo>
                    <a:pt x="1512" y="480"/>
                    <a:pt x="1536" y="336"/>
                    <a:pt x="1584" y="336"/>
                  </a:cubicBezTo>
                  <a:cubicBezTo>
                    <a:pt x="1632" y="336"/>
                    <a:pt x="1680" y="480"/>
                    <a:pt x="1728" y="624"/>
                  </a:cubicBezTo>
                  <a:cubicBezTo>
                    <a:pt x="1776" y="768"/>
                    <a:pt x="1824" y="1200"/>
                    <a:pt x="1872" y="1200"/>
                  </a:cubicBezTo>
                  <a:cubicBezTo>
                    <a:pt x="1920" y="1200"/>
                    <a:pt x="1968" y="816"/>
                    <a:pt x="2016" y="624"/>
                  </a:cubicBezTo>
                  <a:cubicBezTo>
                    <a:pt x="2064" y="432"/>
                    <a:pt x="2112" y="96"/>
                    <a:pt x="2160" y="48"/>
                  </a:cubicBezTo>
                  <a:cubicBezTo>
                    <a:pt x="2208" y="0"/>
                    <a:pt x="2280" y="288"/>
                    <a:pt x="2304" y="336"/>
                  </a:cubicBezTo>
                </a:path>
              </a:pathLst>
            </a:custGeom>
            <a:noFill/>
            <a:ln w="38100" cmpd="sng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54" name="Oval 46"/>
            <p:cNvSpPr>
              <a:spLocks noChangeArrowheads="1"/>
            </p:cNvSpPr>
            <p:nvPr/>
          </p:nvSpPr>
          <p:spPr bwMode="auto">
            <a:xfrm>
              <a:off x="2891" y="2555"/>
              <a:ext cx="76" cy="6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55" name="Oval 47"/>
            <p:cNvSpPr>
              <a:spLocks noChangeArrowheads="1"/>
            </p:cNvSpPr>
            <p:nvPr/>
          </p:nvSpPr>
          <p:spPr bwMode="auto">
            <a:xfrm>
              <a:off x="5209" y="2276"/>
              <a:ext cx="76" cy="6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8137525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b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4479925" y="4071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а</a:t>
            </a:r>
          </a:p>
        </p:txBody>
      </p:sp>
      <p:sp>
        <p:nvSpPr>
          <p:cNvPr id="17470" name="Rectangle 62"/>
          <p:cNvSpPr>
            <a:spLocks noGrp="1" noChangeArrowheads="1"/>
          </p:cNvSpPr>
          <p:nvPr>
            <p:ph type="title"/>
          </p:nvPr>
        </p:nvSpPr>
        <p:spPr>
          <a:xfrm>
            <a:off x="228600" y="87313"/>
            <a:ext cx="8826500" cy="1360487"/>
          </a:xfrm>
          <a:noFill/>
          <a:ln/>
        </p:spPr>
        <p:txBody>
          <a:bodyPr/>
          <a:lstStyle/>
          <a:p>
            <a:pPr algn="r"/>
            <a:r>
              <a:rPr lang="ru-RU" sz="3000" b="1" dirty="0">
                <a:solidFill>
                  <a:srgbClr val="C00000"/>
                </a:solidFill>
              </a:rPr>
              <a:t>Функция 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y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=</a:t>
            </a:r>
            <a:r>
              <a:rPr lang="ru-RU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dirty="0">
                <a:solidFill>
                  <a:srgbClr val="C00000"/>
                </a:solidFill>
              </a:rPr>
              <a:t>f(x)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>задана на интервале (</a:t>
            </a:r>
            <a:r>
              <a:rPr lang="en-US" sz="3000" b="1" i="1" dirty="0" err="1">
                <a:solidFill>
                  <a:srgbClr val="C00000"/>
                </a:solidFill>
              </a:rPr>
              <a:t>a;b</a:t>
            </a:r>
            <a:r>
              <a:rPr lang="ru-RU" sz="3000" b="1" dirty="0">
                <a:solidFill>
                  <a:srgbClr val="C00000"/>
                </a:solidFill>
              </a:rPr>
              <a:t>),</a:t>
            </a:r>
            <a:r>
              <a:rPr lang="en-US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>
                <a:solidFill>
                  <a:srgbClr val="C00000"/>
                </a:solidFill>
              </a:rPr>
              <a:t/>
            </a:r>
            <a:br>
              <a:rPr lang="ru-RU" sz="3000" b="1" dirty="0">
                <a:solidFill>
                  <a:srgbClr val="C00000"/>
                </a:solidFill>
              </a:rPr>
            </a:br>
            <a:r>
              <a:rPr lang="ru-RU" sz="3000" b="1" dirty="0">
                <a:solidFill>
                  <a:srgbClr val="C00000"/>
                </a:solidFill>
              </a:rPr>
              <a:t>на рисунке изображен график ее производной</a:t>
            </a:r>
            <a:r>
              <a:rPr lang="ru-RU" sz="3000" b="1" dirty="0"/>
              <a:t>.</a:t>
            </a:r>
          </a:p>
        </p:txBody>
      </p:sp>
      <p:graphicFrame>
        <p:nvGraphicFramePr>
          <p:cNvPr id="17458" name="Object 50"/>
          <p:cNvGraphicFramePr>
            <a:graphicFrameLocks noGrp="1" noChangeAspect="1"/>
          </p:cNvGraphicFramePr>
          <p:nvPr>
            <p:ph sz="half" idx="1"/>
          </p:nvPr>
        </p:nvGraphicFramePr>
        <p:xfrm>
          <a:off x="7019925" y="2460625"/>
          <a:ext cx="17240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460625"/>
                        <a:ext cx="17240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65" name="Picture 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83475" y="5072063"/>
            <a:ext cx="1209675" cy="400050"/>
          </a:xfrm>
          <a:prstGeom prst="rect">
            <a:avLst/>
          </a:prstGeom>
          <a:noFill/>
        </p:spPr>
      </p:pic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616744" y="2286000"/>
            <a:ext cx="34702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Определите длину наименьшего промежутка убывания функции.</a:t>
            </a:r>
          </a:p>
        </p:txBody>
      </p:sp>
      <p:sp>
        <p:nvSpPr>
          <p:cNvPr id="17468" name="Text Box 60"/>
          <p:cNvSpPr txBox="1">
            <a:spLocks noChangeArrowheads="1"/>
          </p:cNvSpPr>
          <p:nvPr/>
        </p:nvSpPr>
        <p:spPr bwMode="auto">
          <a:xfrm>
            <a:off x="2968625" y="6035675"/>
            <a:ext cx="534988" cy="579438"/>
          </a:xfrm>
          <a:prstGeom prst="rect">
            <a:avLst/>
          </a:prstGeom>
          <a:solidFill>
            <a:srgbClr val="66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1</a:t>
            </a:r>
          </a:p>
        </p:txBody>
      </p:sp>
      <p:sp>
        <p:nvSpPr>
          <p:cNvPr id="17469" name="AutoShape 61"/>
          <p:cNvSpPr>
            <a:spLocks noChangeArrowheads="1"/>
          </p:cNvSpPr>
          <p:nvPr/>
        </p:nvSpPr>
        <p:spPr bwMode="auto">
          <a:xfrm flipH="1">
            <a:off x="7283450" y="3911600"/>
            <a:ext cx="571500" cy="190500"/>
          </a:xfrm>
          <a:prstGeom prst="curvedDown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Стрелка влево 62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79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6" grpId="0"/>
      <p:bldP spid="17457" grpId="0"/>
      <p:bldP spid="17468" grpId="0" animBg="1"/>
      <p:bldP spid="1746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1112838"/>
            <a:ext cx="8521700" cy="596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603" name="Picture 3" descr="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475" y="3792538"/>
            <a:ext cx="7900988" cy="2144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989013" y="4268788"/>
            <a:ext cx="1947862" cy="517525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936875" y="4770438"/>
            <a:ext cx="2011363" cy="614362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951413" y="3778250"/>
            <a:ext cx="2022475" cy="573088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964363" y="5394325"/>
            <a:ext cx="1935162" cy="544513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68375" y="1166813"/>
            <a:ext cx="1966913" cy="1949450"/>
            <a:chOff x="610" y="735"/>
            <a:chExt cx="1239" cy="1228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610" y="735"/>
              <a:ext cx="1239" cy="1228"/>
              <a:chOff x="378" y="735"/>
              <a:chExt cx="1239" cy="1228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3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4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6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7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1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1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8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1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2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4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5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" name="Group 26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28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9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1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2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4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5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36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7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8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9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" name="Group 4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4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2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43" name="Text Box 43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44" name="Text Box 44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45" name="Text Box 45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46" name="Text Box 46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47" name="Text Box 47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48" name="Freeform 48"/>
            <p:cNvSpPr>
              <a:spLocks/>
            </p:cNvSpPr>
            <p:nvPr/>
          </p:nvSpPr>
          <p:spPr bwMode="auto">
            <a:xfrm>
              <a:off x="994" y="804"/>
              <a:ext cx="453" cy="35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2954338" y="1171575"/>
            <a:ext cx="1966912" cy="1949450"/>
            <a:chOff x="1861" y="738"/>
            <a:chExt cx="1239" cy="1228"/>
          </a:xfrm>
        </p:grpSpPr>
        <p:grpSp>
          <p:nvGrpSpPr>
            <p:cNvPr id="16" name="Group 50"/>
            <p:cNvGrpSpPr>
              <a:grpSpLocks/>
            </p:cNvGrpSpPr>
            <p:nvPr/>
          </p:nvGrpSpPr>
          <p:grpSpPr bwMode="auto">
            <a:xfrm>
              <a:off x="1861" y="738"/>
              <a:ext cx="1239" cy="1228"/>
              <a:chOff x="378" y="735"/>
              <a:chExt cx="1239" cy="1228"/>
            </a:xfrm>
          </p:grpSpPr>
          <p:grpSp>
            <p:nvGrpSpPr>
              <p:cNvPr id="17" name="Group 5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18" name="Group 52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9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4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5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7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8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59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60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2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3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5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6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" name="Group 6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4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69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0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2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3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5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6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77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8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9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80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7" name="Group 8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82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83" name="Line 83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84" name="Text Box 84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85" name="Text Box 85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86" name="Text Box 86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87" name="Text Box 87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88" name="Text Box 88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89" name="Freeform 89"/>
            <p:cNvSpPr>
              <a:spLocks/>
            </p:cNvSpPr>
            <p:nvPr/>
          </p:nvSpPr>
          <p:spPr bwMode="auto">
            <a:xfrm>
              <a:off x="1864" y="1117"/>
              <a:ext cx="1212" cy="2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12" y="222"/>
                </a:cxn>
                <a:cxn ang="0">
                  <a:pos x="1200" y="0"/>
                </a:cxn>
              </a:cxnLst>
              <a:rect l="0" t="0" r="r" b="b"/>
              <a:pathLst>
                <a:path w="1200" h="223">
                  <a:moveTo>
                    <a:pt x="0" y="3"/>
                  </a:moveTo>
                  <a:cubicBezTo>
                    <a:pt x="101" y="39"/>
                    <a:pt x="412" y="223"/>
                    <a:pt x="612" y="222"/>
                  </a:cubicBezTo>
                  <a:cubicBezTo>
                    <a:pt x="812" y="221"/>
                    <a:pt x="1078" y="46"/>
                    <a:pt x="1200" y="0"/>
                  </a:cubicBez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4935538" y="1171575"/>
            <a:ext cx="1966912" cy="1949450"/>
            <a:chOff x="3109" y="738"/>
            <a:chExt cx="1239" cy="1228"/>
          </a:xfrm>
        </p:grpSpPr>
        <p:grpSp>
          <p:nvGrpSpPr>
            <p:cNvPr id="29" name="Group 91"/>
            <p:cNvGrpSpPr>
              <a:grpSpLocks/>
            </p:cNvGrpSpPr>
            <p:nvPr/>
          </p:nvGrpSpPr>
          <p:grpSpPr bwMode="auto">
            <a:xfrm>
              <a:off x="3109" y="738"/>
              <a:ext cx="1239" cy="1228"/>
              <a:chOff x="378" y="735"/>
              <a:chExt cx="1239" cy="1228"/>
            </a:xfrm>
          </p:grpSpPr>
          <p:grpSp>
            <p:nvGrpSpPr>
              <p:cNvPr id="30" name="Group 9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31" name="Group 93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63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5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6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2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9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00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01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783" name="Group 102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3" name="Line 1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4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4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6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7" name="Line 1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785" name="Group 108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86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0" name="Line 1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1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7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3" name="Line 1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4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8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6" name="Line 1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7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18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19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0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1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789" name="Group 12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23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24" name="Line 124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25" name="Text Box 125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26" name="Text Box 126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27" name="Text Box 127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28" name="Text Box 128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29" name="Text Box 129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30" name="Freeform 130"/>
            <p:cNvSpPr>
              <a:spLocks/>
            </p:cNvSpPr>
            <p:nvPr/>
          </p:nvSpPr>
          <p:spPr bwMode="auto">
            <a:xfrm flipV="1">
              <a:off x="3125" y="1395"/>
              <a:ext cx="453" cy="4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790" name="Group 131"/>
          <p:cNvGrpSpPr>
            <a:grpSpLocks/>
          </p:cNvGrpSpPr>
          <p:nvPr/>
        </p:nvGrpSpPr>
        <p:grpSpPr bwMode="auto">
          <a:xfrm>
            <a:off x="6915150" y="1176338"/>
            <a:ext cx="1966913" cy="1949450"/>
            <a:chOff x="4356" y="741"/>
            <a:chExt cx="1239" cy="1228"/>
          </a:xfrm>
        </p:grpSpPr>
        <p:grpSp>
          <p:nvGrpSpPr>
            <p:cNvPr id="25791" name="Group 132"/>
            <p:cNvGrpSpPr>
              <a:grpSpLocks/>
            </p:cNvGrpSpPr>
            <p:nvPr/>
          </p:nvGrpSpPr>
          <p:grpSpPr bwMode="auto">
            <a:xfrm>
              <a:off x="4356" y="741"/>
              <a:ext cx="1239" cy="1228"/>
              <a:chOff x="378" y="735"/>
              <a:chExt cx="1239" cy="1228"/>
            </a:xfrm>
          </p:grpSpPr>
          <p:grpSp>
            <p:nvGrpSpPr>
              <p:cNvPr id="25600" name="Group 13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25601" name="Group 134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08" name="Group 135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6" name="Line 1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37" name="Line 1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09" name="Group 138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9" name="Line 1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0" name="Line 1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41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42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610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4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5" name="Line 1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11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7" name="Line 1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8" name="Line 1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612" name="Group 149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15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1" name="Line 1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2" name="Line 1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4" name="Line 1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5" name="Line 1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3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7" name="Line 1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8" name="Line 1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59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0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1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626" name="Group 16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64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65" name="Line 165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66" name="Text Box 166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67" name="Text Box 167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68" name="Text Box 168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69" name="Text Box 169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70" name="Text Box 170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71" name="Freeform 171"/>
            <p:cNvSpPr>
              <a:spLocks/>
            </p:cNvSpPr>
            <p:nvPr/>
          </p:nvSpPr>
          <p:spPr bwMode="auto">
            <a:xfrm>
              <a:off x="5060" y="1196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772" name="Freeform 172"/>
            <p:cNvSpPr>
              <a:spLocks/>
            </p:cNvSpPr>
            <p:nvPr/>
          </p:nvSpPr>
          <p:spPr bwMode="auto">
            <a:xfrm flipH="1">
              <a:off x="4403" y="1195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773" name="AutoShape 173"/>
          <p:cNvSpPr>
            <a:spLocks noChangeArrowheads="1"/>
          </p:cNvSpPr>
          <p:nvPr/>
        </p:nvSpPr>
        <p:spPr bwMode="auto">
          <a:xfrm rot="5400000" flipV="1">
            <a:off x="91995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4" name="AutoShape 174"/>
          <p:cNvSpPr>
            <a:spLocks noChangeArrowheads="1"/>
          </p:cNvSpPr>
          <p:nvPr/>
        </p:nvSpPr>
        <p:spPr bwMode="auto">
          <a:xfrm rot="5400000" flipV="1">
            <a:off x="2912269" y="3240881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5" name="AutoShape 175"/>
          <p:cNvSpPr>
            <a:spLocks noChangeArrowheads="1"/>
          </p:cNvSpPr>
          <p:nvPr/>
        </p:nvSpPr>
        <p:spPr bwMode="auto">
          <a:xfrm rot="5400000" flipV="1">
            <a:off x="629840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6" name="AutoShape 176"/>
          <p:cNvSpPr>
            <a:spLocks noChangeArrowheads="1"/>
          </p:cNvSpPr>
          <p:nvPr/>
        </p:nvSpPr>
        <p:spPr bwMode="auto">
          <a:xfrm rot="5400000" flipV="1">
            <a:off x="8325644" y="3248819"/>
            <a:ext cx="623887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7" name="Oval 177"/>
          <p:cNvSpPr>
            <a:spLocks noChangeArrowheads="1"/>
          </p:cNvSpPr>
          <p:nvPr/>
        </p:nvSpPr>
        <p:spPr bwMode="auto">
          <a:xfrm>
            <a:off x="98107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100</a:t>
            </a:r>
            <a:endParaRPr lang="ru-RU" sz="2000" b="1" dirty="0"/>
          </a:p>
        </p:txBody>
      </p:sp>
      <p:sp>
        <p:nvSpPr>
          <p:cNvPr id="25778" name="Oval 178"/>
          <p:cNvSpPr>
            <a:spLocks noChangeArrowheads="1"/>
          </p:cNvSpPr>
          <p:nvPr/>
        </p:nvSpPr>
        <p:spPr bwMode="auto">
          <a:xfrm>
            <a:off x="296862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200</a:t>
            </a:r>
            <a:endParaRPr lang="ru-RU" sz="2000" b="1" dirty="0"/>
          </a:p>
        </p:txBody>
      </p:sp>
      <p:sp>
        <p:nvSpPr>
          <p:cNvPr id="25779" name="Oval 179"/>
          <p:cNvSpPr>
            <a:spLocks noChangeArrowheads="1"/>
          </p:cNvSpPr>
          <p:nvPr/>
        </p:nvSpPr>
        <p:spPr bwMode="auto">
          <a:xfrm>
            <a:off x="6294438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300</a:t>
            </a:r>
            <a:endParaRPr lang="ru-RU" sz="2000" b="1" dirty="0"/>
          </a:p>
        </p:txBody>
      </p:sp>
      <p:sp>
        <p:nvSpPr>
          <p:cNvPr id="25780" name="Oval 180"/>
          <p:cNvSpPr>
            <a:spLocks noChangeArrowheads="1"/>
          </p:cNvSpPr>
          <p:nvPr/>
        </p:nvSpPr>
        <p:spPr bwMode="auto">
          <a:xfrm>
            <a:off x="8310563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400</a:t>
            </a:r>
            <a:endParaRPr lang="ru-RU" sz="2000" b="1" dirty="0"/>
          </a:p>
        </p:txBody>
      </p:sp>
      <p:sp>
        <p:nvSpPr>
          <p:cNvPr id="25781" name="Text Box 181"/>
          <p:cNvSpPr txBox="1">
            <a:spLocks noChangeArrowheads="1"/>
          </p:cNvSpPr>
          <p:nvPr/>
        </p:nvSpPr>
        <p:spPr bwMode="auto">
          <a:xfrm>
            <a:off x="944563" y="323850"/>
            <a:ext cx="820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</a:rPr>
              <a:t>Найдите функцию по графику её производной</a:t>
            </a:r>
          </a:p>
        </p:txBody>
      </p:sp>
      <p:sp>
        <p:nvSpPr>
          <p:cNvPr id="182" name="Стрелка влево 181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040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7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7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8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7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6"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1112838"/>
            <a:ext cx="8521700" cy="596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603" name="Picture 3" descr="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475" y="3792538"/>
            <a:ext cx="7900988" cy="2144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989013" y="4268788"/>
            <a:ext cx="1947862" cy="517525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936875" y="4770438"/>
            <a:ext cx="2011363" cy="614362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951413" y="3778250"/>
            <a:ext cx="2022475" cy="573088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964363" y="5394325"/>
            <a:ext cx="1935162" cy="544513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68375" y="1166813"/>
            <a:ext cx="1966913" cy="1949450"/>
            <a:chOff x="610" y="735"/>
            <a:chExt cx="1239" cy="1228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610" y="735"/>
              <a:ext cx="1239" cy="1228"/>
              <a:chOff x="378" y="735"/>
              <a:chExt cx="1239" cy="1228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3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4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6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7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1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1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8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1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2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4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5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" name="Group 26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28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9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1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2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4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5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36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7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8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9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" name="Group 4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4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2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43" name="Text Box 43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44" name="Text Box 44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45" name="Text Box 45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46" name="Text Box 46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47" name="Text Box 47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48" name="Freeform 48"/>
            <p:cNvSpPr>
              <a:spLocks/>
            </p:cNvSpPr>
            <p:nvPr/>
          </p:nvSpPr>
          <p:spPr bwMode="auto">
            <a:xfrm>
              <a:off x="994" y="804"/>
              <a:ext cx="453" cy="35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2954338" y="1171575"/>
            <a:ext cx="1966912" cy="1949450"/>
            <a:chOff x="1861" y="738"/>
            <a:chExt cx="1239" cy="1228"/>
          </a:xfrm>
        </p:grpSpPr>
        <p:grpSp>
          <p:nvGrpSpPr>
            <p:cNvPr id="16" name="Group 50"/>
            <p:cNvGrpSpPr>
              <a:grpSpLocks/>
            </p:cNvGrpSpPr>
            <p:nvPr/>
          </p:nvGrpSpPr>
          <p:grpSpPr bwMode="auto">
            <a:xfrm>
              <a:off x="1861" y="738"/>
              <a:ext cx="1239" cy="1228"/>
              <a:chOff x="378" y="735"/>
              <a:chExt cx="1239" cy="1228"/>
            </a:xfrm>
          </p:grpSpPr>
          <p:grpSp>
            <p:nvGrpSpPr>
              <p:cNvPr id="17" name="Group 5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18" name="Group 52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9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4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5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7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8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59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60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2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3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5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6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" name="Group 6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4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69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0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2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3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5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6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77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8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9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80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7" name="Group 8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82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83" name="Line 83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84" name="Text Box 84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85" name="Text Box 85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86" name="Text Box 86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87" name="Text Box 87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88" name="Text Box 88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89" name="Freeform 89"/>
            <p:cNvSpPr>
              <a:spLocks/>
            </p:cNvSpPr>
            <p:nvPr/>
          </p:nvSpPr>
          <p:spPr bwMode="auto">
            <a:xfrm>
              <a:off x="1864" y="1117"/>
              <a:ext cx="1212" cy="2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12" y="222"/>
                </a:cxn>
                <a:cxn ang="0">
                  <a:pos x="1200" y="0"/>
                </a:cxn>
              </a:cxnLst>
              <a:rect l="0" t="0" r="r" b="b"/>
              <a:pathLst>
                <a:path w="1200" h="223">
                  <a:moveTo>
                    <a:pt x="0" y="3"/>
                  </a:moveTo>
                  <a:cubicBezTo>
                    <a:pt x="101" y="39"/>
                    <a:pt x="412" y="223"/>
                    <a:pt x="612" y="222"/>
                  </a:cubicBezTo>
                  <a:cubicBezTo>
                    <a:pt x="812" y="221"/>
                    <a:pt x="1078" y="46"/>
                    <a:pt x="1200" y="0"/>
                  </a:cubicBez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4935538" y="1171575"/>
            <a:ext cx="1966912" cy="1949450"/>
            <a:chOff x="3109" y="738"/>
            <a:chExt cx="1239" cy="1228"/>
          </a:xfrm>
        </p:grpSpPr>
        <p:grpSp>
          <p:nvGrpSpPr>
            <p:cNvPr id="29" name="Group 91"/>
            <p:cNvGrpSpPr>
              <a:grpSpLocks/>
            </p:cNvGrpSpPr>
            <p:nvPr/>
          </p:nvGrpSpPr>
          <p:grpSpPr bwMode="auto">
            <a:xfrm>
              <a:off x="3109" y="738"/>
              <a:ext cx="1239" cy="1228"/>
              <a:chOff x="378" y="735"/>
              <a:chExt cx="1239" cy="1228"/>
            </a:xfrm>
          </p:grpSpPr>
          <p:grpSp>
            <p:nvGrpSpPr>
              <p:cNvPr id="30" name="Group 9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31" name="Group 93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63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5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6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2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9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00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01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783" name="Group 102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3" name="Line 1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4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4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6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7" name="Line 1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785" name="Group 108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86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0" name="Line 1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1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7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3" name="Line 1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4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8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6" name="Line 1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7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18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19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0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1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789" name="Group 12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23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24" name="Line 124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25" name="Text Box 125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26" name="Text Box 126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27" name="Text Box 127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28" name="Text Box 128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29" name="Text Box 129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30" name="Freeform 130"/>
            <p:cNvSpPr>
              <a:spLocks/>
            </p:cNvSpPr>
            <p:nvPr/>
          </p:nvSpPr>
          <p:spPr bwMode="auto">
            <a:xfrm flipV="1">
              <a:off x="3125" y="1395"/>
              <a:ext cx="453" cy="4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790" name="Group 131"/>
          <p:cNvGrpSpPr>
            <a:grpSpLocks/>
          </p:cNvGrpSpPr>
          <p:nvPr/>
        </p:nvGrpSpPr>
        <p:grpSpPr bwMode="auto">
          <a:xfrm>
            <a:off x="6915150" y="1176338"/>
            <a:ext cx="1966913" cy="1949450"/>
            <a:chOff x="4356" y="741"/>
            <a:chExt cx="1239" cy="1228"/>
          </a:xfrm>
        </p:grpSpPr>
        <p:grpSp>
          <p:nvGrpSpPr>
            <p:cNvPr id="25791" name="Group 132"/>
            <p:cNvGrpSpPr>
              <a:grpSpLocks/>
            </p:cNvGrpSpPr>
            <p:nvPr/>
          </p:nvGrpSpPr>
          <p:grpSpPr bwMode="auto">
            <a:xfrm>
              <a:off x="4356" y="741"/>
              <a:ext cx="1239" cy="1228"/>
              <a:chOff x="378" y="735"/>
              <a:chExt cx="1239" cy="1228"/>
            </a:xfrm>
          </p:grpSpPr>
          <p:grpSp>
            <p:nvGrpSpPr>
              <p:cNvPr id="25600" name="Group 13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25601" name="Group 134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08" name="Group 135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6" name="Line 1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37" name="Line 1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09" name="Group 138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9" name="Line 1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0" name="Line 1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41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42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610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4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5" name="Line 1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11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7" name="Line 1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8" name="Line 1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612" name="Group 149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15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1" name="Line 1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2" name="Line 1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4" name="Line 1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5" name="Line 1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3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7" name="Line 1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8" name="Line 1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59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0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1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626" name="Group 16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64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65" name="Line 165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66" name="Text Box 166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67" name="Text Box 167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68" name="Text Box 168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69" name="Text Box 169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70" name="Text Box 170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71" name="Freeform 171"/>
            <p:cNvSpPr>
              <a:spLocks/>
            </p:cNvSpPr>
            <p:nvPr/>
          </p:nvSpPr>
          <p:spPr bwMode="auto">
            <a:xfrm>
              <a:off x="5060" y="1196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772" name="Freeform 172"/>
            <p:cNvSpPr>
              <a:spLocks/>
            </p:cNvSpPr>
            <p:nvPr/>
          </p:nvSpPr>
          <p:spPr bwMode="auto">
            <a:xfrm flipH="1">
              <a:off x="4403" y="1195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773" name="AutoShape 173"/>
          <p:cNvSpPr>
            <a:spLocks noChangeArrowheads="1"/>
          </p:cNvSpPr>
          <p:nvPr/>
        </p:nvSpPr>
        <p:spPr bwMode="auto">
          <a:xfrm rot="5400000" flipV="1">
            <a:off x="91995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4" name="AutoShape 174"/>
          <p:cNvSpPr>
            <a:spLocks noChangeArrowheads="1"/>
          </p:cNvSpPr>
          <p:nvPr/>
        </p:nvSpPr>
        <p:spPr bwMode="auto">
          <a:xfrm rot="5400000" flipV="1">
            <a:off x="2912269" y="3240881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5" name="AutoShape 175"/>
          <p:cNvSpPr>
            <a:spLocks noChangeArrowheads="1"/>
          </p:cNvSpPr>
          <p:nvPr/>
        </p:nvSpPr>
        <p:spPr bwMode="auto">
          <a:xfrm rot="5400000" flipV="1">
            <a:off x="629840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6" name="AutoShape 176"/>
          <p:cNvSpPr>
            <a:spLocks noChangeArrowheads="1"/>
          </p:cNvSpPr>
          <p:nvPr/>
        </p:nvSpPr>
        <p:spPr bwMode="auto">
          <a:xfrm rot="5400000" flipV="1">
            <a:off x="8325644" y="3248819"/>
            <a:ext cx="623887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7" name="Oval 177"/>
          <p:cNvSpPr>
            <a:spLocks noChangeArrowheads="1"/>
          </p:cNvSpPr>
          <p:nvPr/>
        </p:nvSpPr>
        <p:spPr bwMode="auto">
          <a:xfrm>
            <a:off x="98107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100</a:t>
            </a:r>
            <a:endParaRPr lang="ru-RU" sz="2000" b="1" dirty="0"/>
          </a:p>
        </p:txBody>
      </p:sp>
      <p:sp>
        <p:nvSpPr>
          <p:cNvPr id="25778" name="Oval 178"/>
          <p:cNvSpPr>
            <a:spLocks noChangeArrowheads="1"/>
          </p:cNvSpPr>
          <p:nvPr/>
        </p:nvSpPr>
        <p:spPr bwMode="auto">
          <a:xfrm>
            <a:off x="296862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200</a:t>
            </a:r>
            <a:endParaRPr lang="ru-RU" sz="2000" b="1" dirty="0"/>
          </a:p>
        </p:txBody>
      </p:sp>
      <p:sp>
        <p:nvSpPr>
          <p:cNvPr id="25779" name="Oval 179"/>
          <p:cNvSpPr>
            <a:spLocks noChangeArrowheads="1"/>
          </p:cNvSpPr>
          <p:nvPr/>
        </p:nvSpPr>
        <p:spPr bwMode="auto">
          <a:xfrm>
            <a:off x="6294438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300</a:t>
            </a:r>
            <a:endParaRPr lang="ru-RU" sz="2000" b="1" dirty="0"/>
          </a:p>
        </p:txBody>
      </p:sp>
      <p:sp>
        <p:nvSpPr>
          <p:cNvPr id="25780" name="Oval 180"/>
          <p:cNvSpPr>
            <a:spLocks noChangeArrowheads="1"/>
          </p:cNvSpPr>
          <p:nvPr/>
        </p:nvSpPr>
        <p:spPr bwMode="auto">
          <a:xfrm>
            <a:off x="8310563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400</a:t>
            </a:r>
            <a:endParaRPr lang="ru-RU" sz="2000" b="1" dirty="0"/>
          </a:p>
        </p:txBody>
      </p:sp>
      <p:sp>
        <p:nvSpPr>
          <p:cNvPr id="25781" name="Text Box 181"/>
          <p:cNvSpPr txBox="1">
            <a:spLocks noChangeArrowheads="1"/>
          </p:cNvSpPr>
          <p:nvPr/>
        </p:nvSpPr>
        <p:spPr bwMode="auto">
          <a:xfrm>
            <a:off x="944563" y="323850"/>
            <a:ext cx="820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</a:rPr>
              <a:t>Найдите функцию по графику её производной</a:t>
            </a:r>
          </a:p>
        </p:txBody>
      </p:sp>
      <p:sp>
        <p:nvSpPr>
          <p:cNvPr id="182" name="Стрелка влево 181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544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7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7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8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7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6"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1112838"/>
            <a:ext cx="8521700" cy="596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603" name="Picture 3" descr="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475" y="3792538"/>
            <a:ext cx="7900988" cy="2144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989013" y="4268788"/>
            <a:ext cx="1947862" cy="517525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936875" y="4770438"/>
            <a:ext cx="2011363" cy="614362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951413" y="3778250"/>
            <a:ext cx="2022475" cy="573088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964363" y="5394325"/>
            <a:ext cx="1935162" cy="544513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68375" y="1166813"/>
            <a:ext cx="1966913" cy="1949450"/>
            <a:chOff x="610" y="735"/>
            <a:chExt cx="1239" cy="1228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610" y="735"/>
              <a:ext cx="1239" cy="1228"/>
              <a:chOff x="378" y="735"/>
              <a:chExt cx="1239" cy="1228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3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4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6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7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1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1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8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1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2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4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5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" name="Group 26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28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9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1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2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4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5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36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7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8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9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" name="Group 4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4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2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43" name="Text Box 43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44" name="Text Box 44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45" name="Text Box 45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46" name="Text Box 46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47" name="Text Box 47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48" name="Freeform 48"/>
            <p:cNvSpPr>
              <a:spLocks/>
            </p:cNvSpPr>
            <p:nvPr/>
          </p:nvSpPr>
          <p:spPr bwMode="auto">
            <a:xfrm>
              <a:off x="994" y="804"/>
              <a:ext cx="453" cy="35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2954338" y="1171575"/>
            <a:ext cx="1966912" cy="1949450"/>
            <a:chOff x="1861" y="738"/>
            <a:chExt cx="1239" cy="1228"/>
          </a:xfrm>
        </p:grpSpPr>
        <p:grpSp>
          <p:nvGrpSpPr>
            <p:cNvPr id="16" name="Group 50"/>
            <p:cNvGrpSpPr>
              <a:grpSpLocks/>
            </p:cNvGrpSpPr>
            <p:nvPr/>
          </p:nvGrpSpPr>
          <p:grpSpPr bwMode="auto">
            <a:xfrm>
              <a:off x="1861" y="738"/>
              <a:ext cx="1239" cy="1228"/>
              <a:chOff x="378" y="735"/>
              <a:chExt cx="1239" cy="1228"/>
            </a:xfrm>
          </p:grpSpPr>
          <p:grpSp>
            <p:nvGrpSpPr>
              <p:cNvPr id="17" name="Group 5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18" name="Group 52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9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4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5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7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8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59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60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2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3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5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6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" name="Group 6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4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69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0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2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3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5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6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77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8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9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80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7" name="Group 8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82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83" name="Line 83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84" name="Text Box 84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85" name="Text Box 85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86" name="Text Box 86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87" name="Text Box 87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88" name="Text Box 88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89" name="Freeform 89"/>
            <p:cNvSpPr>
              <a:spLocks/>
            </p:cNvSpPr>
            <p:nvPr/>
          </p:nvSpPr>
          <p:spPr bwMode="auto">
            <a:xfrm>
              <a:off x="1864" y="1117"/>
              <a:ext cx="1212" cy="2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12" y="222"/>
                </a:cxn>
                <a:cxn ang="0">
                  <a:pos x="1200" y="0"/>
                </a:cxn>
              </a:cxnLst>
              <a:rect l="0" t="0" r="r" b="b"/>
              <a:pathLst>
                <a:path w="1200" h="223">
                  <a:moveTo>
                    <a:pt x="0" y="3"/>
                  </a:moveTo>
                  <a:cubicBezTo>
                    <a:pt x="101" y="39"/>
                    <a:pt x="412" y="223"/>
                    <a:pt x="612" y="222"/>
                  </a:cubicBezTo>
                  <a:cubicBezTo>
                    <a:pt x="812" y="221"/>
                    <a:pt x="1078" y="46"/>
                    <a:pt x="1200" y="0"/>
                  </a:cubicBez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4935538" y="1171575"/>
            <a:ext cx="1966912" cy="1949450"/>
            <a:chOff x="3109" y="738"/>
            <a:chExt cx="1239" cy="1228"/>
          </a:xfrm>
        </p:grpSpPr>
        <p:grpSp>
          <p:nvGrpSpPr>
            <p:cNvPr id="29" name="Group 91"/>
            <p:cNvGrpSpPr>
              <a:grpSpLocks/>
            </p:cNvGrpSpPr>
            <p:nvPr/>
          </p:nvGrpSpPr>
          <p:grpSpPr bwMode="auto">
            <a:xfrm>
              <a:off x="3109" y="738"/>
              <a:ext cx="1239" cy="1228"/>
              <a:chOff x="378" y="735"/>
              <a:chExt cx="1239" cy="1228"/>
            </a:xfrm>
          </p:grpSpPr>
          <p:grpSp>
            <p:nvGrpSpPr>
              <p:cNvPr id="30" name="Group 9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31" name="Group 93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63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5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6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2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9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00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01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783" name="Group 102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3" name="Line 1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4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4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6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7" name="Line 1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785" name="Group 108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86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0" name="Line 1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1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7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3" name="Line 1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4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8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6" name="Line 1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7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18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19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0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1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789" name="Group 12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23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24" name="Line 124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25" name="Text Box 125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26" name="Text Box 126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27" name="Text Box 127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28" name="Text Box 128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29" name="Text Box 129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30" name="Freeform 130"/>
            <p:cNvSpPr>
              <a:spLocks/>
            </p:cNvSpPr>
            <p:nvPr/>
          </p:nvSpPr>
          <p:spPr bwMode="auto">
            <a:xfrm flipV="1">
              <a:off x="3125" y="1395"/>
              <a:ext cx="453" cy="4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790" name="Group 131"/>
          <p:cNvGrpSpPr>
            <a:grpSpLocks/>
          </p:cNvGrpSpPr>
          <p:nvPr/>
        </p:nvGrpSpPr>
        <p:grpSpPr bwMode="auto">
          <a:xfrm>
            <a:off x="6915150" y="1176338"/>
            <a:ext cx="1966913" cy="1949450"/>
            <a:chOff x="4356" y="741"/>
            <a:chExt cx="1239" cy="1228"/>
          </a:xfrm>
        </p:grpSpPr>
        <p:grpSp>
          <p:nvGrpSpPr>
            <p:cNvPr id="25791" name="Group 132"/>
            <p:cNvGrpSpPr>
              <a:grpSpLocks/>
            </p:cNvGrpSpPr>
            <p:nvPr/>
          </p:nvGrpSpPr>
          <p:grpSpPr bwMode="auto">
            <a:xfrm>
              <a:off x="4356" y="741"/>
              <a:ext cx="1239" cy="1228"/>
              <a:chOff x="378" y="735"/>
              <a:chExt cx="1239" cy="1228"/>
            </a:xfrm>
          </p:grpSpPr>
          <p:grpSp>
            <p:nvGrpSpPr>
              <p:cNvPr id="25600" name="Group 13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25601" name="Group 134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08" name="Group 135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6" name="Line 1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37" name="Line 1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09" name="Group 138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9" name="Line 1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0" name="Line 1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41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42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610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4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5" name="Line 1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11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7" name="Line 1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8" name="Line 1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612" name="Group 149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15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1" name="Line 1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2" name="Line 1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4" name="Line 1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5" name="Line 1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3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7" name="Line 1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8" name="Line 1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59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0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1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626" name="Group 16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64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65" name="Line 165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66" name="Text Box 166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67" name="Text Box 167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68" name="Text Box 168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69" name="Text Box 169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70" name="Text Box 170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71" name="Freeform 171"/>
            <p:cNvSpPr>
              <a:spLocks/>
            </p:cNvSpPr>
            <p:nvPr/>
          </p:nvSpPr>
          <p:spPr bwMode="auto">
            <a:xfrm>
              <a:off x="5060" y="1196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772" name="Freeform 172"/>
            <p:cNvSpPr>
              <a:spLocks/>
            </p:cNvSpPr>
            <p:nvPr/>
          </p:nvSpPr>
          <p:spPr bwMode="auto">
            <a:xfrm flipH="1">
              <a:off x="4403" y="1195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773" name="AutoShape 173"/>
          <p:cNvSpPr>
            <a:spLocks noChangeArrowheads="1"/>
          </p:cNvSpPr>
          <p:nvPr/>
        </p:nvSpPr>
        <p:spPr bwMode="auto">
          <a:xfrm rot="5400000" flipV="1">
            <a:off x="91995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4" name="AutoShape 174"/>
          <p:cNvSpPr>
            <a:spLocks noChangeArrowheads="1"/>
          </p:cNvSpPr>
          <p:nvPr/>
        </p:nvSpPr>
        <p:spPr bwMode="auto">
          <a:xfrm rot="5400000" flipV="1">
            <a:off x="2912269" y="3240881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5" name="AutoShape 175"/>
          <p:cNvSpPr>
            <a:spLocks noChangeArrowheads="1"/>
          </p:cNvSpPr>
          <p:nvPr/>
        </p:nvSpPr>
        <p:spPr bwMode="auto">
          <a:xfrm rot="5400000" flipV="1">
            <a:off x="629840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6" name="AutoShape 176"/>
          <p:cNvSpPr>
            <a:spLocks noChangeArrowheads="1"/>
          </p:cNvSpPr>
          <p:nvPr/>
        </p:nvSpPr>
        <p:spPr bwMode="auto">
          <a:xfrm rot="5400000" flipV="1">
            <a:off x="8325644" y="3248819"/>
            <a:ext cx="623887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7" name="Oval 177"/>
          <p:cNvSpPr>
            <a:spLocks noChangeArrowheads="1"/>
          </p:cNvSpPr>
          <p:nvPr/>
        </p:nvSpPr>
        <p:spPr bwMode="auto">
          <a:xfrm>
            <a:off x="98107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100</a:t>
            </a:r>
            <a:endParaRPr lang="ru-RU" sz="2000" b="1" dirty="0"/>
          </a:p>
        </p:txBody>
      </p:sp>
      <p:sp>
        <p:nvSpPr>
          <p:cNvPr id="25778" name="Oval 178"/>
          <p:cNvSpPr>
            <a:spLocks noChangeArrowheads="1"/>
          </p:cNvSpPr>
          <p:nvPr/>
        </p:nvSpPr>
        <p:spPr bwMode="auto">
          <a:xfrm>
            <a:off x="296862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200</a:t>
            </a:r>
            <a:endParaRPr lang="ru-RU" sz="2000" b="1" dirty="0"/>
          </a:p>
        </p:txBody>
      </p:sp>
      <p:sp>
        <p:nvSpPr>
          <p:cNvPr id="25779" name="Oval 179"/>
          <p:cNvSpPr>
            <a:spLocks noChangeArrowheads="1"/>
          </p:cNvSpPr>
          <p:nvPr/>
        </p:nvSpPr>
        <p:spPr bwMode="auto">
          <a:xfrm>
            <a:off x="6294438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300</a:t>
            </a:r>
            <a:endParaRPr lang="ru-RU" sz="2000" b="1" dirty="0"/>
          </a:p>
        </p:txBody>
      </p:sp>
      <p:sp>
        <p:nvSpPr>
          <p:cNvPr id="25780" name="Oval 180"/>
          <p:cNvSpPr>
            <a:spLocks noChangeArrowheads="1"/>
          </p:cNvSpPr>
          <p:nvPr/>
        </p:nvSpPr>
        <p:spPr bwMode="auto">
          <a:xfrm>
            <a:off x="8310563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400</a:t>
            </a:r>
            <a:endParaRPr lang="ru-RU" sz="2000" b="1" dirty="0"/>
          </a:p>
        </p:txBody>
      </p:sp>
      <p:sp>
        <p:nvSpPr>
          <p:cNvPr id="25781" name="Text Box 181"/>
          <p:cNvSpPr txBox="1">
            <a:spLocks noChangeArrowheads="1"/>
          </p:cNvSpPr>
          <p:nvPr/>
        </p:nvSpPr>
        <p:spPr bwMode="auto">
          <a:xfrm>
            <a:off x="944563" y="323850"/>
            <a:ext cx="820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</a:rPr>
              <a:t>Найдите функцию по графику её производной</a:t>
            </a:r>
          </a:p>
        </p:txBody>
      </p:sp>
      <p:sp>
        <p:nvSpPr>
          <p:cNvPr id="182" name="Стрелка влево 181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292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7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7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8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7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6"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1112838"/>
            <a:ext cx="8521700" cy="596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5603" name="Picture 3" descr="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475" y="3792538"/>
            <a:ext cx="7900988" cy="2144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989013" y="4268788"/>
            <a:ext cx="1947862" cy="517525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936875" y="4770438"/>
            <a:ext cx="2011363" cy="614362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951413" y="3778250"/>
            <a:ext cx="2022475" cy="573088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964363" y="5394325"/>
            <a:ext cx="1935162" cy="544513"/>
          </a:xfrm>
          <a:prstGeom prst="rect">
            <a:avLst/>
          </a:prstGeom>
          <a:solidFill>
            <a:srgbClr val="FF33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68375" y="1166813"/>
            <a:ext cx="1966913" cy="1949450"/>
            <a:chOff x="610" y="735"/>
            <a:chExt cx="1239" cy="1228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610" y="735"/>
              <a:ext cx="1239" cy="1228"/>
              <a:chOff x="378" y="735"/>
              <a:chExt cx="1239" cy="1228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3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4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16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17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1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1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8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1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2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24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5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" name="Group 26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28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29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1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2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34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35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36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7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8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9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" name="Group 40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4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2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43" name="Text Box 43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44" name="Text Box 44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45" name="Text Box 45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46" name="Text Box 46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47" name="Text Box 47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48" name="Freeform 48"/>
            <p:cNvSpPr>
              <a:spLocks/>
            </p:cNvSpPr>
            <p:nvPr/>
          </p:nvSpPr>
          <p:spPr bwMode="auto">
            <a:xfrm>
              <a:off x="994" y="804"/>
              <a:ext cx="453" cy="35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2954338" y="1171575"/>
            <a:ext cx="1966912" cy="1949450"/>
            <a:chOff x="1861" y="738"/>
            <a:chExt cx="1239" cy="1228"/>
          </a:xfrm>
        </p:grpSpPr>
        <p:grpSp>
          <p:nvGrpSpPr>
            <p:cNvPr id="16" name="Group 50"/>
            <p:cNvGrpSpPr>
              <a:grpSpLocks/>
            </p:cNvGrpSpPr>
            <p:nvPr/>
          </p:nvGrpSpPr>
          <p:grpSpPr bwMode="auto">
            <a:xfrm>
              <a:off x="1861" y="738"/>
              <a:ext cx="1239" cy="1228"/>
              <a:chOff x="378" y="735"/>
              <a:chExt cx="1239" cy="1228"/>
            </a:xfrm>
          </p:grpSpPr>
          <p:grpSp>
            <p:nvGrpSpPr>
              <p:cNvPr id="17" name="Group 5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18" name="Group 52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19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4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5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57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58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59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60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2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3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65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66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" name="Group 6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4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69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0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2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3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675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76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677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8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79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80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7" name="Group 81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682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83" name="Line 83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84" name="Text Box 84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685" name="Text Box 85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686" name="Text Box 86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687" name="Text Box 87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688" name="Text Box 88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689" name="Freeform 89"/>
            <p:cNvSpPr>
              <a:spLocks/>
            </p:cNvSpPr>
            <p:nvPr/>
          </p:nvSpPr>
          <p:spPr bwMode="auto">
            <a:xfrm>
              <a:off x="1864" y="1117"/>
              <a:ext cx="1212" cy="2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12" y="222"/>
                </a:cxn>
                <a:cxn ang="0">
                  <a:pos x="1200" y="0"/>
                </a:cxn>
              </a:cxnLst>
              <a:rect l="0" t="0" r="r" b="b"/>
              <a:pathLst>
                <a:path w="1200" h="223">
                  <a:moveTo>
                    <a:pt x="0" y="3"/>
                  </a:moveTo>
                  <a:cubicBezTo>
                    <a:pt x="101" y="39"/>
                    <a:pt x="412" y="223"/>
                    <a:pt x="612" y="222"/>
                  </a:cubicBezTo>
                  <a:cubicBezTo>
                    <a:pt x="812" y="221"/>
                    <a:pt x="1078" y="46"/>
                    <a:pt x="1200" y="0"/>
                  </a:cubicBez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4935538" y="1171575"/>
            <a:ext cx="1966912" cy="1949450"/>
            <a:chOff x="3109" y="738"/>
            <a:chExt cx="1239" cy="1228"/>
          </a:xfrm>
        </p:grpSpPr>
        <p:grpSp>
          <p:nvGrpSpPr>
            <p:cNvPr id="29" name="Group 91"/>
            <p:cNvGrpSpPr>
              <a:grpSpLocks/>
            </p:cNvGrpSpPr>
            <p:nvPr/>
          </p:nvGrpSpPr>
          <p:grpSpPr bwMode="auto">
            <a:xfrm>
              <a:off x="3109" y="738"/>
              <a:ext cx="1239" cy="1228"/>
              <a:chOff x="378" y="735"/>
              <a:chExt cx="1239" cy="1228"/>
            </a:xfrm>
          </p:grpSpPr>
          <p:grpSp>
            <p:nvGrpSpPr>
              <p:cNvPr id="30" name="Group 9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31" name="Group 93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63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5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6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2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69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699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00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01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783" name="Group 102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3" name="Line 1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4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4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06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07" name="Line 1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785" name="Group 108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786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0" name="Line 1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1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7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3" name="Line 1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4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788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16" name="Line 1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17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18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19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0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21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789" name="Group 122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23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24" name="Line 124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25" name="Text Box 125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26" name="Text Box 126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27" name="Text Box 127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28" name="Text Box 128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29" name="Text Box 129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30" name="Freeform 130"/>
            <p:cNvSpPr>
              <a:spLocks/>
            </p:cNvSpPr>
            <p:nvPr/>
          </p:nvSpPr>
          <p:spPr bwMode="auto">
            <a:xfrm flipV="1">
              <a:off x="3125" y="1395"/>
              <a:ext cx="453" cy="45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22" y="351"/>
                </a:cxn>
                <a:cxn ang="0">
                  <a:pos x="453" y="0"/>
                </a:cxn>
              </a:cxnLst>
              <a:rect l="0" t="0" r="r" b="b"/>
              <a:pathLst>
                <a:path w="453" h="351">
                  <a:moveTo>
                    <a:pt x="0" y="3"/>
                  </a:moveTo>
                  <a:cubicBezTo>
                    <a:pt x="73" y="177"/>
                    <a:pt x="147" y="351"/>
                    <a:pt x="222" y="351"/>
                  </a:cubicBezTo>
                  <a:cubicBezTo>
                    <a:pt x="297" y="351"/>
                    <a:pt x="375" y="175"/>
                    <a:pt x="453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790" name="Group 131"/>
          <p:cNvGrpSpPr>
            <a:grpSpLocks/>
          </p:cNvGrpSpPr>
          <p:nvPr/>
        </p:nvGrpSpPr>
        <p:grpSpPr bwMode="auto">
          <a:xfrm>
            <a:off x="6915150" y="1176338"/>
            <a:ext cx="1966913" cy="1949450"/>
            <a:chOff x="4356" y="741"/>
            <a:chExt cx="1239" cy="1228"/>
          </a:xfrm>
        </p:grpSpPr>
        <p:grpSp>
          <p:nvGrpSpPr>
            <p:cNvPr id="25791" name="Group 132"/>
            <p:cNvGrpSpPr>
              <a:grpSpLocks/>
            </p:cNvGrpSpPr>
            <p:nvPr/>
          </p:nvGrpSpPr>
          <p:grpSpPr bwMode="auto">
            <a:xfrm>
              <a:off x="4356" y="741"/>
              <a:ext cx="1239" cy="1228"/>
              <a:chOff x="378" y="735"/>
              <a:chExt cx="1239" cy="1228"/>
            </a:xfrm>
          </p:grpSpPr>
          <p:grpSp>
            <p:nvGrpSpPr>
              <p:cNvPr id="25600" name="Group 13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grpSp>
              <p:nvGrpSpPr>
                <p:cNvPr id="25601" name="Group 134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08" name="Group 135"/>
                  <p:cNvGrpSpPr>
                    <a:grpSpLocks/>
                  </p:cNvGrpSpPr>
                  <p:nvPr/>
                </p:nvGrpSpPr>
                <p:grpSpPr bwMode="auto">
                  <a:xfrm>
                    <a:off x="2736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6" name="Line 1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37" name="Line 1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09" name="Group 138"/>
                  <p:cNvGrpSpPr>
                    <a:grpSpLocks/>
                  </p:cNvGrpSpPr>
                  <p:nvPr/>
                </p:nvGrpSpPr>
                <p:grpSpPr bwMode="auto">
                  <a:xfrm>
                    <a:off x="331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39" name="Line 1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0" name="Line 1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41" name="Line 141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42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4464" y="1152"/>
                    <a:ext cx="0" cy="2880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5610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4752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4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5" name="Line 1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11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5328" y="1152"/>
                    <a:ext cx="288" cy="2880"/>
                    <a:chOff x="2880" y="1296"/>
                    <a:chExt cx="288" cy="2592"/>
                  </a:xfrm>
                </p:grpSpPr>
                <p:sp>
                  <p:nvSpPr>
                    <p:cNvPr id="25747" name="Line 1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48" name="Line 1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1296"/>
                      <a:ext cx="0" cy="2592"/>
                    </a:xfrm>
                    <a:prstGeom prst="line">
                      <a:avLst/>
                    </a:prstGeom>
                    <a:noFill/>
                    <a:ln w="31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612" name="Group 149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0" cy="2880"/>
                  <a:chOff x="2736" y="1152"/>
                  <a:chExt cx="2880" cy="2880"/>
                </a:xfrm>
              </p:grpSpPr>
              <p:grpSp>
                <p:nvGrpSpPr>
                  <p:cNvPr id="25615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2736" y="2016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1" name="Line 1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2" name="Line 1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2736" y="144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4" name="Line 1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5" name="Line 1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623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2736" y="2880"/>
                    <a:ext cx="2880" cy="288"/>
                    <a:chOff x="2736" y="2016"/>
                    <a:chExt cx="2880" cy="288"/>
                  </a:xfrm>
                </p:grpSpPr>
                <p:sp>
                  <p:nvSpPr>
                    <p:cNvPr id="25757" name="Line 1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04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758" name="Line 1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016"/>
                      <a:ext cx="28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5759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74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0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345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1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403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76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1152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5626" name="Group 163"/>
              <p:cNvGrpSpPr>
                <a:grpSpLocks/>
              </p:cNvGrpSpPr>
              <p:nvPr/>
            </p:nvGrpSpPr>
            <p:grpSpPr bwMode="auto">
              <a:xfrm>
                <a:off x="378" y="803"/>
                <a:ext cx="1215" cy="1160"/>
                <a:chOff x="2736" y="1152"/>
                <a:chExt cx="2880" cy="2880"/>
              </a:xfrm>
            </p:grpSpPr>
            <p:sp>
              <p:nvSpPr>
                <p:cNvPr id="25764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765" name="Line 165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766" name="Text Box 166"/>
              <p:cNvSpPr txBox="1">
                <a:spLocks noChangeArrowheads="1"/>
              </p:cNvSpPr>
              <p:nvPr/>
            </p:nvSpPr>
            <p:spPr bwMode="auto">
              <a:xfrm>
                <a:off x="825" y="735"/>
                <a:ext cx="16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25767" name="Text Box 167"/>
              <p:cNvSpPr txBox="1">
                <a:spLocks noChangeArrowheads="1"/>
              </p:cNvSpPr>
              <p:nvPr/>
            </p:nvSpPr>
            <p:spPr bwMode="auto">
              <a:xfrm>
                <a:off x="1446" y="1210"/>
                <a:ext cx="17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25768" name="Text Box 168"/>
              <p:cNvSpPr txBox="1">
                <a:spLocks noChangeArrowheads="1"/>
              </p:cNvSpPr>
              <p:nvPr/>
            </p:nvSpPr>
            <p:spPr bwMode="auto">
              <a:xfrm>
                <a:off x="839" y="1341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25769" name="Text Box 169"/>
              <p:cNvSpPr txBox="1">
                <a:spLocks noChangeArrowheads="1"/>
              </p:cNvSpPr>
              <p:nvPr/>
            </p:nvSpPr>
            <p:spPr bwMode="auto">
              <a:xfrm>
                <a:off x="1054" y="134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5770" name="Text Box 170"/>
              <p:cNvSpPr txBox="1">
                <a:spLocks noChangeArrowheads="1"/>
              </p:cNvSpPr>
              <p:nvPr/>
            </p:nvSpPr>
            <p:spPr bwMode="auto">
              <a:xfrm>
                <a:off x="836" y="1122"/>
                <a:ext cx="1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1400" b="1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5771" name="Freeform 171"/>
            <p:cNvSpPr>
              <a:spLocks/>
            </p:cNvSpPr>
            <p:nvPr/>
          </p:nvSpPr>
          <p:spPr bwMode="auto">
            <a:xfrm>
              <a:off x="5060" y="1196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772" name="Freeform 172"/>
            <p:cNvSpPr>
              <a:spLocks/>
            </p:cNvSpPr>
            <p:nvPr/>
          </p:nvSpPr>
          <p:spPr bwMode="auto">
            <a:xfrm flipH="1">
              <a:off x="4403" y="1195"/>
              <a:ext cx="472" cy="756"/>
            </a:xfrm>
            <a:custGeom>
              <a:avLst/>
              <a:gdLst/>
              <a:ahLst/>
              <a:cxnLst>
                <a:cxn ang="0">
                  <a:pos x="0" y="456"/>
                </a:cxn>
                <a:cxn ang="0">
                  <a:pos x="68" y="136"/>
                </a:cxn>
                <a:cxn ang="0">
                  <a:pos x="184" y="36"/>
                </a:cxn>
                <a:cxn ang="0">
                  <a:pos x="548" y="0"/>
                </a:cxn>
              </a:cxnLst>
              <a:rect l="0" t="0" r="r" b="b"/>
              <a:pathLst>
                <a:path w="548" h="456">
                  <a:moveTo>
                    <a:pt x="0" y="456"/>
                  </a:moveTo>
                  <a:cubicBezTo>
                    <a:pt x="18" y="331"/>
                    <a:pt x="37" y="206"/>
                    <a:pt x="68" y="136"/>
                  </a:cubicBezTo>
                  <a:cubicBezTo>
                    <a:pt x="99" y="66"/>
                    <a:pt x="104" y="59"/>
                    <a:pt x="184" y="36"/>
                  </a:cubicBezTo>
                  <a:cubicBezTo>
                    <a:pt x="264" y="13"/>
                    <a:pt x="406" y="6"/>
                    <a:pt x="548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773" name="AutoShape 173"/>
          <p:cNvSpPr>
            <a:spLocks noChangeArrowheads="1"/>
          </p:cNvSpPr>
          <p:nvPr/>
        </p:nvSpPr>
        <p:spPr bwMode="auto">
          <a:xfrm rot="5400000" flipV="1">
            <a:off x="91995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4" name="AutoShape 174"/>
          <p:cNvSpPr>
            <a:spLocks noChangeArrowheads="1"/>
          </p:cNvSpPr>
          <p:nvPr/>
        </p:nvSpPr>
        <p:spPr bwMode="auto">
          <a:xfrm rot="5400000" flipV="1">
            <a:off x="2912269" y="3240881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5" name="AutoShape 175"/>
          <p:cNvSpPr>
            <a:spLocks noChangeArrowheads="1"/>
          </p:cNvSpPr>
          <p:nvPr/>
        </p:nvSpPr>
        <p:spPr bwMode="auto">
          <a:xfrm rot="5400000" flipV="1">
            <a:off x="6298407" y="3250406"/>
            <a:ext cx="623888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6" name="AutoShape 176"/>
          <p:cNvSpPr>
            <a:spLocks noChangeArrowheads="1"/>
          </p:cNvSpPr>
          <p:nvPr/>
        </p:nvSpPr>
        <p:spPr bwMode="auto">
          <a:xfrm rot="5400000" flipV="1">
            <a:off x="8325644" y="3248819"/>
            <a:ext cx="623887" cy="4095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77" name="Oval 177"/>
          <p:cNvSpPr>
            <a:spLocks noChangeArrowheads="1"/>
          </p:cNvSpPr>
          <p:nvPr/>
        </p:nvSpPr>
        <p:spPr bwMode="auto">
          <a:xfrm>
            <a:off x="98107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100</a:t>
            </a:r>
            <a:endParaRPr lang="ru-RU" sz="2000" b="1" dirty="0"/>
          </a:p>
        </p:txBody>
      </p:sp>
      <p:sp>
        <p:nvSpPr>
          <p:cNvPr id="25778" name="Oval 178"/>
          <p:cNvSpPr>
            <a:spLocks noChangeArrowheads="1"/>
          </p:cNvSpPr>
          <p:nvPr/>
        </p:nvSpPr>
        <p:spPr bwMode="auto">
          <a:xfrm>
            <a:off x="2968625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200</a:t>
            </a:r>
            <a:endParaRPr lang="ru-RU" sz="2000" b="1" dirty="0"/>
          </a:p>
        </p:txBody>
      </p:sp>
      <p:sp>
        <p:nvSpPr>
          <p:cNvPr id="25779" name="Oval 179"/>
          <p:cNvSpPr>
            <a:spLocks noChangeArrowheads="1"/>
          </p:cNvSpPr>
          <p:nvPr/>
        </p:nvSpPr>
        <p:spPr bwMode="auto">
          <a:xfrm>
            <a:off x="6294438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300</a:t>
            </a:r>
            <a:endParaRPr lang="ru-RU" sz="2000" b="1" dirty="0"/>
          </a:p>
        </p:txBody>
      </p:sp>
      <p:sp>
        <p:nvSpPr>
          <p:cNvPr id="25780" name="Oval 180"/>
          <p:cNvSpPr>
            <a:spLocks noChangeArrowheads="1"/>
          </p:cNvSpPr>
          <p:nvPr/>
        </p:nvSpPr>
        <p:spPr bwMode="auto">
          <a:xfrm>
            <a:off x="8310563" y="2597150"/>
            <a:ext cx="542925" cy="484188"/>
          </a:xfrm>
          <a:prstGeom prst="ellipse">
            <a:avLst/>
          </a:prstGeom>
          <a:solidFill>
            <a:srgbClr val="FF3300">
              <a:alpha val="3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/>
              <a:t>400</a:t>
            </a:r>
            <a:endParaRPr lang="ru-RU" sz="2000" b="1" dirty="0"/>
          </a:p>
        </p:txBody>
      </p:sp>
      <p:sp>
        <p:nvSpPr>
          <p:cNvPr id="25781" name="Text Box 181"/>
          <p:cNvSpPr txBox="1">
            <a:spLocks noChangeArrowheads="1"/>
          </p:cNvSpPr>
          <p:nvPr/>
        </p:nvSpPr>
        <p:spPr bwMode="auto">
          <a:xfrm>
            <a:off x="944563" y="323850"/>
            <a:ext cx="820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</a:rPr>
              <a:t>Найдите функцию по графику её производной</a:t>
            </a:r>
          </a:p>
        </p:txBody>
      </p:sp>
      <p:sp>
        <p:nvSpPr>
          <p:cNvPr id="182" name="Стрелка влево 181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33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7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7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8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7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76"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5" y="1862931"/>
            <a:ext cx="4286250" cy="4000500"/>
          </a:xfrm>
        </p:spPr>
      </p:pic>
      <p:sp>
        <p:nvSpPr>
          <p:cNvPr id="4" name="Прямоугольник 3"/>
          <p:cNvSpPr/>
          <p:nvPr/>
        </p:nvSpPr>
        <p:spPr>
          <a:xfrm>
            <a:off x="899592" y="548680"/>
            <a:ext cx="75814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 ты – везунчик!!!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трелка влево 5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98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4448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Найдите производную функции: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+5x+17 </a:t>
                </a:r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vert="horz" lIns="91440" tIns="45720" rIns="91440" bIns="45720" rtlCol="0" anchor="ctr">
                <a:normAutofit fontScale="85000" lnSpcReduction="20000"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/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= 6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x</m:t>
                    </m:r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+5</a:t>
                </a:r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blipFill rotWithShape="1">
                <a:blip r:embed="rId3"/>
                <a:stretch>
                  <a:fillRect t="-30337" b="-370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763688" y="4887506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трелка влево 8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68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4448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Найдите производную функции: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i="0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vert="horz" lIns="91440" tIns="45720" rIns="91440" bIns="45720" rtlCol="0" anchor="ctr">
                <a:normAutofit fontScale="55000" lnSpcReduction="20000"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/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=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x</m:t>
                    </m:r>
                    <m:func>
                      <m:func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2</m:t>
                            </m:r>
                          </m:sup>
                        </m:sSup>
                        <m:func>
                          <m:func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 b="0" i="0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4000" b="0" i="1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</m:e>
                        </m:func>
                      </m:e>
                    </m:func>
                  </m:oMath>
                </a14:m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blipFill rotWithShape="1">
                <a:blip r:embed="rId3"/>
                <a:stretch>
                  <a:fillRect t="-2247" b="-5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763688" y="4887506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трелка влево 8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49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4448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Найдите производную функции: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+5</m:t>
                    </m:r>
                    <m:r>
                      <a:rPr lang="en-US" sz="4000" b="0" i="1" smtClean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𝑥</m:t>
                    </m:r>
                  </m:oMath>
                </a14:m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vert="horz" lIns="91440" tIns="45720" rIns="91440" bIns="45720" rtlCol="0" anchor="ctr">
                <a:normAutofit fontScale="85000" lnSpcReduction="20000"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/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  <m:r>
                          <a:rPr lang="en-US" sz="4000" i="1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𝑒</m:t>
                        </m:r>
                      </m:e>
                      <m:sup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  <m:r>
                          <a:rPr lang="en-US" sz="4000" i="1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sup>
                    </m:sSup>
                    <m:r>
                      <a:rPr lang="en-US" sz="4000" i="1">
                        <a:latin typeface="Cambria Math"/>
                        <a:ea typeface="Tahoma" pitchFamily="34" charset="0"/>
                        <a:cs typeface="Tahoma" pitchFamily="34" charset="0"/>
                      </a:rPr>
                      <m:t>+5</m:t>
                    </m:r>
                  </m:oMath>
                </a14:m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450" y="4932660"/>
                <a:ext cx="3384377" cy="540703"/>
              </a:xfrm>
              <a:prstGeom prst="rect">
                <a:avLst/>
              </a:prstGeom>
              <a:blipFill rotWithShape="0">
                <a:blip r:embed="rId3"/>
                <a:stretch>
                  <a:fillRect t="-31461" b="-370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763688" y="4887506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трелка влево 8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1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4448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Найдите производную функции:</a:t>
            </a:r>
            <a:endParaRPr lang="ru-RU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 i="0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4000" b="0" i="1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2</m:t>
                            </m:r>
                            <m:r>
                              <a:rPr lang="en-US" sz="4000" b="0" i="1" smtClean="0"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den>
                    </m:f>
                  </m:oMath>
                </a14:m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12" y="2492896"/>
                <a:ext cx="8204448" cy="14700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2771800" y="4897152"/>
                <a:ext cx="6050102" cy="94461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vert="horz" lIns="91440" tIns="45720" rIns="91440" bIns="45720" rtlCol="0" anchor="ctr">
                <a:normAutofit lnSpcReduction="10000"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/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−2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  <m:func>
                          <m:func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 b="0" i="0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2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en-US" sz="4000" b="0" i="1" dirty="0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4000" b="0" i="0" dirty="0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sz="4000" b="0" i="1" dirty="0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2</m:t>
                                </m:r>
                                <m:r>
                                  <a:rPr lang="en-US" sz="4000" b="0" i="1" dirty="0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en-US" sz="400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897152"/>
                <a:ext cx="6050102" cy="944612"/>
              </a:xfrm>
              <a:prstGeom prst="rect">
                <a:avLst/>
              </a:prstGeom>
              <a:blipFill rotWithShape="0">
                <a:blip r:embed="rId3"/>
                <a:stretch>
                  <a:fillRect t="-2581" b="-109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040884" y="5053952"/>
            <a:ext cx="1552532" cy="63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Ответ :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трелка влево 8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91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772275" y="1325563"/>
            <a:ext cx="2173288" cy="265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114800" y="1600200"/>
            <a:ext cx="4589463" cy="4572000"/>
            <a:chOff x="2736" y="1152"/>
            <a:chExt cx="2891" cy="288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5" name="Group 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48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49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" name="Group 10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2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253" name="Line 13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4" name="Line 14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" name="Group 15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56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7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5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60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0" name="Group 22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10263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64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25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10266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67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28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10269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70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271" name="Line 31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2" name="Line 32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3" name="Line 33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4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" name="Group 35"/>
            <p:cNvGrpSpPr>
              <a:grpSpLocks/>
            </p:cNvGrpSpPr>
            <p:nvPr/>
          </p:nvGrpSpPr>
          <p:grpSpPr bwMode="auto">
            <a:xfrm>
              <a:off x="2736" y="1152"/>
              <a:ext cx="2891" cy="2880"/>
              <a:chOff x="2736" y="1152"/>
              <a:chExt cx="2891" cy="2880"/>
            </a:xfrm>
          </p:grpSpPr>
          <p:grpSp>
            <p:nvGrpSpPr>
              <p:cNvPr id="14" name="Group 36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10277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8" name="Line 38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79" name="Text Box 39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у</a:t>
                </a:r>
              </a:p>
            </p:txBody>
          </p:sp>
          <p:sp>
            <p:nvSpPr>
              <p:cNvPr id="10280" name="Text Box 40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20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х</a:t>
                </a:r>
              </a:p>
            </p:txBody>
          </p:sp>
          <p:sp>
            <p:nvSpPr>
              <p:cNvPr id="10281" name="Text Box 41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0282" name="Text Box 42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283" name="Text Box 43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284" name="Text Box 44"/>
              <p:cNvSpPr txBox="1">
                <a:spLocks noChangeArrowheads="1"/>
              </p:cNvSpPr>
              <p:nvPr/>
            </p:nvSpPr>
            <p:spPr bwMode="auto">
              <a:xfrm>
                <a:off x="5006" y="1767"/>
                <a:ext cx="5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Tahoma" pitchFamily="34" charset="0"/>
                  </a:rPr>
                  <a:t>y</a:t>
                </a:r>
                <a:r>
                  <a:rPr lang="ru-RU" b="1">
                    <a:latin typeface="Tahoma" pitchFamily="34" charset="0"/>
                  </a:rPr>
                  <a:t>=</a:t>
                </a:r>
                <a:r>
                  <a:rPr lang="en-US" b="1">
                    <a:latin typeface="Tahoma" pitchFamily="34" charset="0"/>
                  </a:rPr>
                  <a:t>f(x)</a:t>
                </a:r>
                <a:endParaRPr lang="ru-RU" b="1">
                  <a:latin typeface="Tahoma" pitchFamily="34" charset="0"/>
                </a:endParaRPr>
              </a:p>
            </p:txBody>
          </p:sp>
        </p:grpSp>
      </p:grp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533400" y="1041400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/>
          </a:p>
          <a:p>
            <a:endParaRPr lang="ru-RU" sz="2000"/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474133" y="2043113"/>
            <a:ext cx="32347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/>
              <a:t>1</a:t>
            </a:r>
            <a:r>
              <a:rPr lang="ru-RU" sz="2000" dirty="0" smtClean="0"/>
              <a:t>. </a:t>
            </a:r>
            <a:r>
              <a:rPr lang="ru-RU" sz="2000" dirty="0"/>
              <a:t>Чему равна производная </a:t>
            </a:r>
          </a:p>
          <a:p>
            <a:r>
              <a:rPr lang="ru-RU" sz="2000" dirty="0"/>
              <a:t>в точке М ?</a:t>
            </a:r>
          </a:p>
        </p:txBody>
      </p:sp>
      <p:sp>
        <p:nvSpPr>
          <p:cNvPr id="10287" name="Freeform 47"/>
          <p:cNvSpPr>
            <a:spLocks/>
          </p:cNvSpPr>
          <p:nvPr/>
        </p:nvSpPr>
        <p:spPr bwMode="auto">
          <a:xfrm>
            <a:off x="5218113" y="2778125"/>
            <a:ext cx="3352800" cy="2857500"/>
          </a:xfrm>
          <a:custGeom>
            <a:avLst/>
            <a:gdLst/>
            <a:ahLst/>
            <a:cxnLst>
              <a:cxn ang="0">
                <a:pos x="0" y="1368"/>
              </a:cxn>
              <a:cxn ang="0">
                <a:pos x="672" y="72"/>
              </a:cxn>
              <a:cxn ang="0">
                <a:pos x="2112" y="1800"/>
              </a:cxn>
            </a:cxnLst>
            <a:rect l="0" t="0" r="r" b="b"/>
            <a:pathLst>
              <a:path w="2112" h="1800">
                <a:moveTo>
                  <a:pt x="0" y="1368"/>
                </a:moveTo>
                <a:cubicBezTo>
                  <a:pt x="160" y="684"/>
                  <a:pt x="320" y="0"/>
                  <a:pt x="672" y="72"/>
                </a:cubicBezTo>
                <a:cubicBezTo>
                  <a:pt x="1024" y="144"/>
                  <a:pt x="1568" y="972"/>
                  <a:pt x="2112" y="1800"/>
                </a:cubicBezTo>
              </a:path>
            </a:pathLst>
          </a:custGeom>
          <a:noFill/>
          <a:ln w="57150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>
            <a:off x="4106863" y="2887663"/>
            <a:ext cx="4543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6013450" y="24241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М</a:t>
            </a:r>
          </a:p>
        </p:txBody>
      </p:sp>
      <p:sp>
        <p:nvSpPr>
          <p:cNvPr id="10294" name="Oval 54"/>
          <p:cNvSpPr>
            <a:spLocks noChangeArrowheads="1"/>
          </p:cNvSpPr>
          <p:nvPr/>
        </p:nvSpPr>
        <p:spPr bwMode="auto">
          <a:xfrm>
            <a:off x="6146800" y="2820988"/>
            <a:ext cx="115888" cy="117475"/>
          </a:xfrm>
          <a:prstGeom prst="ellipse">
            <a:avLst/>
          </a:prstGeom>
          <a:solidFill>
            <a:srgbClr val="66FFFF"/>
          </a:solidFill>
          <a:ln w="1905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1104900" y="215900"/>
            <a:ext cx="7391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Определите по графику функции </a:t>
            </a:r>
            <a:r>
              <a:rPr lang="ru-RU" sz="3600" b="1" i="1">
                <a:solidFill>
                  <a:schemeClr val="tx2"/>
                </a:solidFill>
                <a:latin typeface="Times New Roman" pitchFamily="18" charset="0"/>
              </a:rPr>
              <a:t>у = </a:t>
            </a:r>
            <a:r>
              <a:rPr lang="en-US" sz="3600" b="1" i="1">
                <a:solidFill>
                  <a:schemeClr val="tx2"/>
                </a:solidFill>
                <a:latin typeface="Times New Roman" pitchFamily="18" charset="0"/>
              </a:rPr>
              <a:t>f (x)</a:t>
            </a: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313" name="AutoShape 73"/>
          <p:cNvSpPr>
            <a:spLocks noChangeArrowheads="1"/>
          </p:cNvSpPr>
          <p:nvPr/>
        </p:nvSpPr>
        <p:spPr bwMode="auto">
          <a:xfrm>
            <a:off x="1981200" y="4572000"/>
            <a:ext cx="1987550" cy="688975"/>
          </a:xfrm>
          <a:prstGeom prst="cloudCallout">
            <a:avLst>
              <a:gd name="adj1" fmla="val -67014"/>
              <a:gd name="adj2" fmla="val 75806"/>
            </a:avLst>
          </a:prstGeom>
          <a:solidFill>
            <a:srgbClr val="66FFFF">
              <a:alpha val="70000"/>
            </a:srgbClr>
          </a:solidFill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 dirty="0" smtClean="0"/>
              <a:t>подсказка</a:t>
            </a:r>
            <a:endParaRPr lang="ru-RU" b="1" dirty="0"/>
          </a:p>
        </p:txBody>
      </p:sp>
      <p:pic>
        <p:nvPicPr>
          <p:cNvPr id="10314" name="Picture 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061" y="5648780"/>
            <a:ext cx="2371725" cy="523875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625475" y="3257550"/>
            <a:ext cx="1466024" cy="4594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Ответ :   0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7" name="Стрелка влево 76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423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2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 flipH="1">
            <a:off x="5035550" y="2540000"/>
            <a:ext cx="1352550" cy="1346200"/>
          </a:xfrm>
          <a:prstGeom prst="rtTriangle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772275" y="1325563"/>
            <a:ext cx="2173288" cy="265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114800" y="1600200"/>
            <a:ext cx="4589463" cy="4572000"/>
            <a:chOff x="2736" y="1152"/>
            <a:chExt cx="2891" cy="288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5" name="Group 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48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49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" name="Group 10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2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253" name="Line 13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4" name="Line 14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" name="Group 15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56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7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025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60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0" name="Group 22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10263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64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25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10266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67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28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10269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70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271" name="Line 31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2" name="Line 32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3" name="Line 33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4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" name="Group 35"/>
            <p:cNvGrpSpPr>
              <a:grpSpLocks/>
            </p:cNvGrpSpPr>
            <p:nvPr/>
          </p:nvGrpSpPr>
          <p:grpSpPr bwMode="auto">
            <a:xfrm>
              <a:off x="2736" y="1152"/>
              <a:ext cx="2891" cy="2880"/>
              <a:chOff x="2736" y="1152"/>
              <a:chExt cx="2891" cy="2880"/>
            </a:xfrm>
          </p:grpSpPr>
          <p:grpSp>
            <p:nvGrpSpPr>
              <p:cNvPr id="14" name="Group 36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10277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8" name="Line 38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79" name="Text Box 39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у</a:t>
                </a:r>
              </a:p>
            </p:txBody>
          </p:sp>
          <p:sp>
            <p:nvSpPr>
              <p:cNvPr id="10280" name="Text Box 40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20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х</a:t>
                </a:r>
              </a:p>
            </p:txBody>
          </p:sp>
          <p:sp>
            <p:nvSpPr>
              <p:cNvPr id="10281" name="Text Box 41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0282" name="Text Box 42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283" name="Text Box 43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284" name="Text Box 44"/>
              <p:cNvSpPr txBox="1">
                <a:spLocks noChangeArrowheads="1"/>
              </p:cNvSpPr>
              <p:nvPr/>
            </p:nvSpPr>
            <p:spPr bwMode="auto">
              <a:xfrm>
                <a:off x="5006" y="1767"/>
                <a:ext cx="5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Tahoma" pitchFamily="34" charset="0"/>
                  </a:rPr>
                  <a:t>y</a:t>
                </a:r>
                <a:r>
                  <a:rPr lang="ru-RU" b="1">
                    <a:latin typeface="Tahoma" pitchFamily="34" charset="0"/>
                  </a:rPr>
                  <a:t>=</a:t>
                </a:r>
                <a:r>
                  <a:rPr lang="en-US" b="1">
                    <a:latin typeface="Tahoma" pitchFamily="34" charset="0"/>
                  </a:rPr>
                  <a:t>f(x)</a:t>
                </a:r>
                <a:endParaRPr lang="ru-RU" b="1">
                  <a:latin typeface="Tahoma" pitchFamily="34" charset="0"/>
                </a:endParaRPr>
              </a:p>
            </p:txBody>
          </p:sp>
        </p:grpSp>
      </p:grp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533400" y="1041400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/>
          </a:p>
          <a:p>
            <a:endParaRPr lang="ru-RU" sz="2000"/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284459" y="1590675"/>
            <a:ext cx="32347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/>
              <a:t>1</a:t>
            </a:r>
            <a:r>
              <a:rPr lang="ru-RU" sz="2000" dirty="0" smtClean="0"/>
              <a:t>. </a:t>
            </a:r>
            <a:r>
              <a:rPr lang="ru-RU" sz="2000" dirty="0"/>
              <a:t>Чему равна производная </a:t>
            </a:r>
          </a:p>
          <a:p>
            <a:r>
              <a:rPr lang="ru-RU" sz="2000" dirty="0"/>
              <a:t>в точке М ?</a:t>
            </a:r>
          </a:p>
        </p:txBody>
      </p:sp>
      <p:sp>
        <p:nvSpPr>
          <p:cNvPr id="10287" name="Freeform 47"/>
          <p:cNvSpPr>
            <a:spLocks/>
          </p:cNvSpPr>
          <p:nvPr/>
        </p:nvSpPr>
        <p:spPr bwMode="auto">
          <a:xfrm>
            <a:off x="5218113" y="2778125"/>
            <a:ext cx="3352800" cy="2857500"/>
          </a:xfrm>
          <a:custGeom>
            <a:avLst/>
            <a:gdLst/>
            <a:ahLst/>
            <a:cxnLst>
              <a:cxn ang="0">
                <a:pos x="0" y="1368"/>
              </a:cxn>
              <a:cxn ang="0">
                <a:pos x="672" y="72"/>
              </a:cxn>
              <a:cxn ang="0">
                <a:pos x="2112" y="1800"/>
              </a:cxn>
            </a:cxnLst>
            <a:rect l="0" t="0" r="r" b="b"/>
            <a:pathLst>
              <a:path w="2112" h="1800">
                <a:moveTo>
                  <a:pt x="0" y="1368"/>
                </a:moveTo>
                <a:cubicBezTo>
                  <a:pt x="160" y="684"/>
                  <a:pt x="320" y="0"/>
                  <a:pt x="672" y="72"/>
                </a:cubicBezTo>
                <a:cubicBezTo>
                  <a:pt x="1024" y="144"/>
                  <a:pt x="1568" y="972"/>
                  <a:pt x="2112" y="1800"/>
                </a:cubicBezTo>
              </a:path>
            </a:pathLst>
          </a:custGeom>
          <a:noFill/>
          <a:ln w="57150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88" name="Line 48"/>
          <p:cNvSpPr>
            <a:spLocks noChangeShapeType="1"/>
          </p:cNvSpPr>
          <p:nvPr/>
        </p:nvSpPr>
        <p:spPr bwMode="auto">
          <a:xfrm flipV="1">
            <a:off x="4095750" y="1612900"/>
            <a:ext cx="3203575" cy="317341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5634251" y="2495764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/>
              <a:t>М</a:t>
            </a:r>
          </a:p>
        </p:txBody>
      </p:sp>
      <p:sp>
        <p:nvSpPr>
          <p:cNvPr id="10294" name="Oval 54"/>
          <p:cNvSpPr>
            <a:spLocks noChangeArrowheads="1"/>
          </p:cNvSpPr>
          <p:nvPr/>
        </p:nvSpPr>
        <p:spPr bwMode="auto">
          <a:xfrm>
            <a:off x="5822725" y="2943273"/>
            <a:ext cx="115888" cy="117475"/>
          </a:xfrm>
          <a:prstGeom prst="ellipse">
            <a:avLst/>
          </a:prstGeom>
          <a:solidFill>
            <a:srgbClr val="66FFFF"/>
          </a:solidFill>
          <a:ln w="1905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10" name="Arc 70"/>
          <p:cNvSpPr>
            <a:spLocks/>
          </p:cNvSpPr>
          <p:nvPr/>
        </p:nvSpPr>
        <p:spPr bwMode="auto">
          <a:xfrm rot="-11217177" flipH="1" flipV="1">
            <a:off x="5232400" y="3638550"/>
            <a:ext cx="215900" cy="260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1104900" y="215900"/>
            <a:ext cx="7391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Определите по графику функции </a:t>
            </a:r>
            <a:r>
              <a:rPr lang="ru-RU" sz="3600" b="1" i="1">
                <a:solidFill>
                  <a:schemeClr val="tx2"/>
                </a:solidFill>
                <a:latin typeface="Times New Roman" pitchFamily="18" charset="0"/>
              </a:rPr>
              <a:t>у = </a:t>
            </a:r>
            <a:r>
              <a:rPr lang="en-US" sz="3600" b="1" i="1">
                <a:solidFill>
                  <a:schemeClr val="tx2"/>
                </a:solidFill>
                <a:latin typeface="Times New Roman" pitchFamily="18" charset="0"/>
              </a:rPr>
              <a:t>f (x)</a:t>
            </a: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313" name="AutoShape 73"/>
          <p:cNvSpPr>
            <a:spLocks noChangeArrowheads="1"/>
          </p:cNvSpPr>
          <p:nvPr/>
        </p:nvSpPr>
        <p:spPr bwMode="auto">
          <a:xfrm>
            <a:off x="1981200" y="4572000"/>
            <a:ext cx="1987550" cy="688975"/>
          </a:xfrm>
          <a:prstGeom prst="cloudCallout">
            <a:avLst>
              <a:gd name="adj1" fmla="val -67014"/>
              <a:gd name="adj2" fmla="val 75806"/>
            </a:avLst>
          </a:prstGeom>
          <a:solidFill>
            <a:srgbClr val="66FFFF">
              <a:alpha val="70000"/>
            </a:srgbClr>
          </a:solidFill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/>
              <a:t>подсказка</a:t>
            </a:r>
          </a:p>
        </p:txBody>
      </p:sp>
      <p:pic>
        <p:nvPicPr>
          <p:cNvPr id="10314" name="Picture 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162" y="5453062"/>
            <a:ext cx="2371725" cy="523875"/>
          </a:xfrm>
          <a:prstGeom prst="rect">
            <a:avLst/>
          </a:prstGeom>
          <a:noFill/>
        </p:spPr>
      </p:pic>
      <p:sp>
        <p:nvSpPr>
          <p:cNvPr id="74" name="Прямоугольник 73"/>
          <p:cNvSpPr/>
          <p:nvPr/>
        </p:nvSpPr>
        <p:spPr>
          <a:xfrm>
            <a:off x="435801" y="2831007"/>
            <a:ext cx="1466024" cy="4594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Ответ :   1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7" name="Стрелка влево 76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862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8" grpId="0" animBg="1"/>
      <p:bldP spid="10288" grpId="1" animBg="1"/>
      <p:bldP spid="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 flipH="1">
            <a:off x="5175250" y="2476500"/>
            <a:ext cx="1276350" cy="1847850"/>
          </a:xfrm>
          <a:prstGeom prst="rtTriangle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864350" y="1379538"/>
            <a:ext cx="1947863" cy="2381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030641" y="3387728"/>
            <a:ext cx="282850" cy="30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/>
              <a:t>о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165600" y="1574800"/>
            <a:ext cx="4589463" cy="4572000"/>
            <a:chOff x="2736" y="1152"/>
            <a:chExt cx="2891" cy="288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5" name="Group 9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6" name="Group 10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7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76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" name="Group 13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78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79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280" name="Line 16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81" name="Line 17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83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8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21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11286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8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" name="Group 2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1" name="Group 25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11290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1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28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1129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" name="Group 31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11296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7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298" name="Line 34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99" name="Line 35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0" name="Line 36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1" name="Line 37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" name="Group 38"/>
            <p:cNvGrpSpPr>
              <a:grpSpLocks/>
            </p:cNvGrpSpPr>
            <p:nvPr/>
          </p:nvGrpSpPr>
          <p:grpSpPr bwMode="auto">
            <a:xfrm>
              <a:off x="2736" y="1152"/>
              <a:ext cx="2891" cy="2880"/>
              <a:chOff x="2736" y="1152"/>
              <a:chExt cx="2891" cy="2880"/>
            </a:xfrm>
          </p:grpSpPr>
          <p:grpSp>
            <p:nvGrpSpPr>
              <p:cNvPr id="15" name="Group 39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11304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5" name="Line 41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306" name="Text Box 42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у</a:t>
                </a:r>
              </a:p>
            </p:txBody>
          </p:sp>
          <p:sp>
            <p:nvSpPr>
              <p:cNvPr id="11307" name="Text Box 43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20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х</a:t>
                </a:r>
              </a:p>
            </p:txBody>
          </p:sp>
          <p:sp>
            <p:nvSpPr>
              <p:cNvPr id="11308" name="Text Box 44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1309" name="Text Box 45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310" name="Text Box 46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311" name="Text Box 47"/>
              <p:cNvSpPr txBox="1">
                <a:spLocks noChangeArrowheads="1"/>
              </p:cNvSpPr>
              <p:nvPr/>
            </p:nvSpPr>
            <p:spPr bwMode="auto">
              <a:xfrm>
                <a:off x="5006" y="1767"/>
                <a:ext cx="5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Tahoma" pitchFamily="34" charset="0"/>
                  </a:rPr>
                  <a:t>y</a:t>
                </a:r>
                <a:r>
                  <a:rPr lang="ru-RU" b="1">
                    <a:latin typeface="Tahoma" pitchFamily="34" charset="0"/>
                  </a:rPr>
                  <a:t>=</a:t>
                </a:r>
                <a:r>
                  <a:rPr lang="en-US" b="1">
                    <a:latin typeface="Tahoma" pitchFamily="34" charset="0"/>
                  </a:rPr>
                  <a:t>f(x)</a:t>
                </a:r>
                <a:endParaRPr lang="ru-RU" b="1">
                  <a:latin typeface="Tahoma" pitchFamily="34" charset="0"/>
                </a:endParaRPr>
              </a:p>
            </p:txBody>
          </p:sp>
        </p:grpSp>
      </p:grp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533400" y="1041400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/>
          </a:p>
          <a:p>
            <a:endParaRPr lang="ru-RU" sz="2000"/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585788" y="3092450"/>
            <a:ext cx="3506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/>
              <a:t>2. Чему равна производная </a:t>
            </a:r>
          </a:p>
          <a:p>
            <a:r>
              <a:rPr lang="ru-RU" sz="2000"/>
              <a:t>в точке М ?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4737100" y="39338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М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604838" y="1812925"/>
            <a:ext cx="35004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000"/>
              <a:t>Чему равен угловой </a:t>
            </a:r>
          </a:p>
          <a:p>
            <a:pPr marL="342900" indent="-342900"/>
            <a:r>
              <a:rPr lang="ru-RU" sz="2000"/>
              <a:t> коэффициент касательной </a:t>
            </a:r>
          </a:p>
          <a:p>
            <a:pPr marL="342900" indent="-342900"/>
            <a:r>
              <a:rPr lang="ru-RU" sz="2000"/>
              <a:t> в точке М?</a:t>
            </a:r>
          </a:p>
        </p:txBody>
      </p:sp>
      <p:sp>
        <p:nvSpPr>
          <p:cNvPr id="11320" name="Freeform 56"/>
          <p:cNvSpPr>
            <a:spLocks/>
          </p:cNvSpPr>
          <p:nvPr/>
        </p:nvSpPr>
        <p:spPr bwMode="auto">
          <a:xfrm>
            <a:off x="4175125" y="1744663"/>
            <a:ext cx="4132263" cy="4275137"/>
          </a:xfrm>
          <a:custGeom>
            <a:avLst/>
            <a:gdLst/>
            <a:ahLst/>
            <a:cxnLst>
              <a:cxn ang="0">
                <a:pos x="0" y="2888"/>
              </a:cxn>
              <a:cxn ang="0">
                <a:pos x="868" y="1436"/>
              </a:cxn>
              <a:cxn ang="0">
                <a:pos x="1444" y="2020"/>
              </a:cxn>
              <a:cxn ang="0">
                <a:pos x="2485" y="0"/>
              </a:cxn>
            </a:cxnLst>
            <a:rect l="0" t="0" r="r" b="b"/>
            <a:pathLst>
              <a:path w="2485" h="2888">
                <a:moveTo>
                  <a:pt x="0" y="2888"/>
                </a:moveTo>
                <a:cubicBezTo>
                  <a:pt x="313" y="2234"/>
                  <a:pt x="627" y="1581"/>
                  <a:pt x="868" y="1436"/>
                </a:cubicBezTo>
                <a:cubicBezTo>
                  <a:pt x="1109" y="1291"/>
                  <a:pt x="1175" y="2259"/>
                  <a:pt x="1444" y="2020"/>
                </a:cubicBezTo>
                <a:cubicBezTo>
                  <a:pt x="1713" y="1781"/>
                  <a:pt x="2099" y="890"/>
                  <a:pt x="2485" y="0"/>
                </a:cubicBezTo>
              </a:path>
            </a:pathLst>
          </a:custGeom>
          <a:noFill/>
          <a:ln w="57150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27" name="Line 63"/>
          <p:cNvSpPr>
            <a:spLocks noChangeShapeType="1"/>
          </p:cNvSpPr>
          <p:nvPr/>
        </p:nvSpPr>
        <p:spPr bwMode="auto">
          <a:xfrm flipV="1">
            <a:off x="4184650" y="1587500"/>
            <a:ext cx="2879725" cy="41116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28" name="Oval 64"/>
          <p:cNvSpPr>
            <a:spLocks noChangeArrowheads="1"/>
          </p:cNvSpPr>
          <p:nvPr/>
        </p:nvSpPr>
        <p:spPr bwMode="auto">
          <a:xfrm>
            <a:off x="5080000" y="4265613"/>
            <a:ext cx="115888" cy="117475"/>
          </a:xfrm>
          <a:prstGeom prst="ellipse">
            <a:avLst/>
          </a:prstGeom>
          <a:solidFill>
            <a:srgbClr val="66FFFF"/>
          </a:solidFill>
          <a:ln w="1905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6" name="Group 65"/>
          <p:cNvGrpSpPr>
            <a:grpSpLocks/>
          </p:cNvGrpSpPr>
          <p:nvPr/>
        </p:nvGrpSpPr>
        <p:grpSpPr bwMode="auto">
          <a:xfrm>
            <a:off x="2063750" y="2579690"/>
            <a:ext cx="655638" cy="1849438"/>
            <a:chOff x="1300" y="1961"/>
            <a:chExt cx="413" cy="1165"/>
          </a:xfrm>
        </p:grpSpPr>
        <p:sp>
          <p:nvSpPr>
            <p:cNvPr id="11330" name="Text Box 66"/>
            <p:cNvSpPr txBox="1">
              <a:spLocks noChangeArrowheads="1"/>
            </p:cNvSpPr>
            <p:nvPr/>
          </p:nvSpPr>
          <p:spPr bwMode="auto">
            <a:xfrm>
              <a:off x="1304" y="1961"/>
              <a:ext cx="409" cy="288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/>
                <a:t>4</a:t>
              </a:r>
              <a:r>
                <a:rPr lang="en-US" sz="2400" b="1"/>
                <a:t>/3</a:t>
              </a:r>
              <a:endParaRPr lang="ru-RU" sz="2400" b="1"/>
            </a:p>
          </p:txBody>
        </p:sp>
        <p:sp>
          <p:nvSpPr>
            <p:cNvPr id="11331" name="Text Box 67"/>
            <p:cNvSpPr txBox="1">
              <a:spLocks noChangeArrowheads="1"/>
            </p:cNvSpPr>
            <p:nvPr/>
          </p:nvSpPr>
          <p:spPr bwMode="auto">
            <a:xfrm>
              <a:off x="1300" y="2838"/>
              <a:ext cx="409" cy="288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/>
                <a:t>4</a:t>
              </a:r>
              <a:r>
                <a:rPr lang="en-US" sz="2400" b="1" dirty="0" smtClean="0"/>
                <a:t>/3</a:t>
              </a:r>
              <a:endParaRPr lang="ru-RU" sz="2400" b="1" dirty="0"/>
            </a:p>
          </p:txBody>
        </p:sp>
      </p:grp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1104900" y="215900"/>
            <a:ext cx="7391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Определите по графику функции </a:t>
            </a:r>
            <a:r>
              <a:rPr lang="ru-RU" sz="3600" b="1" i="1">
                <a:solidFill>
                  <a:schemeClr val="tx2"/>
                </a:solidFill>
                <a:latin typeface="Times New Roman" pitchFamily="18" charset="0"/>
              </a:rPr>
              <a:t>у = </a:t>
            </a:r>
            <a:r>
              <a:rPr lang="en-US" sz="3600" b="1" i="1">
                <a:solidFill>
                  <a:schemeClr val="tx2"/>
                </a:solidFill>
                <a:latin typeface="Times New Roman" pitchFamily="18" charset="0"/>
              </a:rPr>
              <a:t>f (x)</a:t>
            </a: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79" name="Стрелка влево 78">
            <a:hlinkClick r:id="" action="ppaction://hlinkshowjump?jump=firstslide"/>
          </p:cNvPr>
          <p:cNvSpPr/>
          <p:nvPr/>
        </p:nvSpPr>
        <p:spPr>
          <a:xfrm>
            <a:off x="611560" y="6237312"/>
            <a:ext cx="79208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303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1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6" grpId="1" animBg="1"/>
      <p:bldP spid="11314" grpId="0"/>
      <p:bldP spid="11314" grpId="1"/>
      <p:bldP spid="11320" grpId="0" animBg="1"/>
      <p:bldP spid="11327" grpId="0" animBg="1"/>
      <p:bldP spid="11327" grpId="1" animBg="1"/>
      <p:bldP spid="11328" grpId="0" animBg="1"/>
      <p:bldP spid="11328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752</Words>
  <Application>Microsoft Office PowerPoint</Application>
  <PresentationFormat>Экран (4:3)</PresentationFormat>
  <Paragraphs>288</Paragraphs>
  <Slides>26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Symbol</vt:lpstr>
      <vt:lpstr>Tahoma</vt:lpstr>
      <vt:lpstr>Times New Roman</vt:lpstr>
      <vt:lpstr>Wingdings</vt:lpstr>
      <vt:lpstr>Тема Office</vt:lpstr>
      <vt:lpstr>Формула</vt:lpstr>
      <vt:lpstr>Презентация PowerPoint</vt:lpstr>
      <vt:lpstr>Найдите производную функции:</vt:lpstr>
      <vt:lpstr>Найдите производную функции:</vt:lpstr>
      <vt:lpstr>Найдите производную функции:</vt:lpstr>
      <vt:lpstr>Найдите производную функции:</vt:lpstr>
      <vt:lpstr>Найдите производную функции: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На рисунке изображен график функции y = f(x) и касательная к этому графику в точке с абсциссой, равной 3. Найдите значение производной этой функции в точке x = 3.  </vt:lpstr>
      <vt:lpstr>Найдите мгновенную скорость движения точки, если закон ее движения S(t) задан формулой :  S(t) = 2t+1 </vt:lpstr>
      <vt:lpstr>Закон движения тела задан формулой S(t) = 0,25t+2 Найти:  Скорость движения в моменты времени t=4 и t=8</vt:lpstr>
      <vt:lpstr>Найдите мгновенную скорость движения точки, если закон ее движения S(t) задан формулой :  S(t) = 3/( 2) t^2 </vt:lpstr>
      <vt:lpstr>Презентация PowerPoint</vt:lpstr>
      <vt:lpstr>Презентация PowerPoint</vt:lpstr>
      <vt:lpstr>Функция  y = f(x) задана на интервале (a;b), на рисунке изображен график её производной.</vt:lpstr>
      <vt:lpstr>Функция  y = f(x) задана на интервале (a;b), на рисунке изображен график её производной.</vt:lpstr>
      <vt:lpstr>Функция  y = f(x) задана на интервале (a;b), на рисунке изображен график её производной.</vt:lpstr>
      <vt:lpstr>Функция  y = f(x) задана на интервале (a;b),  на рисунке изображен график ее производной.</vt:lpstr>
      <vt:lpstr>Функция  y = f(x) задана на интервале (a;b),  на рисунке изображен график ее производной.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</dc:creator>
  <cp:lastModifiedBy>Admin</cp:lastModifiedBy>
  <cp:revision>42</cp:revision>
  <dcterms:created xsi:type="dcterms:W3CDTF">2018-11-18T08:41:52Z</dcterms:created>
  <dcterms:modified xsi:type="dcterms:W3CDTF">2018-11-27T18:14:51Z</dcterms:modified>
</cp:coreProperties>
</file>