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9" r:id="rId4"/>
    <p:sldId id="269" r:id="rId5"/>
    <p:sldId id="270" r:id="rId6"/>
    <p:sldId id="265" r:id="rId7"/>
    <p:sldId id="266" r:id="rId8"/>
    <p:sldId id="267" r:id="rId9"/>
    <p:sldId id="263" r:id="rId10"/>
    <p:sldId id="264" r:id="rId11"/>
    <p:sldId id="271" r:id="rId12"/>
    <p:sldId id="25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ru.wikipedia.org/wiki/%D0%A1%D1%83%D0%BF%D1%80%D0%B5%D0%BC%D0%B0%D1%82%D0%B8%D0%B7%D0%BC" TargetMode="External"/><Relationship Id="rId4" Type="http://schemas.openxmlformats.org/officeDocument/2006/relationships/hyperlink" Target="https://ru.wikipedia.org/wiki/1915_%D0%B3%D0%BE%D0%B4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image" Target="../media/image16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slide" Target="slide7.xml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792156"/>
            <a:ext cx="4104456" cy="410445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9736" y="2138372"/>
            <a:ext cx="4439394" cy="443939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51520" y="45889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Monotype Corsiva" pitchFamily="66" charset="0"/>
              </a:rPr>
              <a:t>«Математика владеет не только истиной, но и высшей красотой,... доступной только величайшему искусству».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709433" y="607490"/>
            <a:ext cx="1748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Бертран Рассел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5118494"/>
            <a:ext cx="41044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И чтоб после себя не корить </a:t>
            </a:r>
          </a:p>
          <a:p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В том, что сделал кому-то больно, </a:t>
            </a:r>
          </a:p>
          <a:p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Лучше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добрым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 на свете быть, </a:t>
            </a:r>
          </a:p>
          <a:p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Злого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 в мире и так довольно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.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  <a:p>
            <a:pPr algn="r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Э.А.Асадов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31640" y="4579951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dirty="0" smtClean="0">
                <a:solidFill>
                  <a:srgbClr val="0B0080"/>
                </a:solidFill>
                <a:latin typeface="Arial" panose="020B0604020202020204" pitchFamily="34" charset="0"/>
              </a:rPr>
              <a:t>Казимир Малевич</a:t>
            </a:r>
            <a:r>
              <a:rPr lang="ru-RU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ru-RU" sz="1200" u="sng" dirty="0" smtClean="0">
                <a:solidFill>
                  <a:srgbClr val="0B0080"/>
                </a:solidFill>
                <a:latin typeface="Arial" panose="020B0604020202020204" pitchFamily="34" charset="0"/>
                <a:hlinkClick r:id="rId4"/>
              </a:rPr>
              <a:t>1915 г</a:t>
            </a:r>
            <a:endParaRPr lang="ru-RU" sz="1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96247" y="4358069"/>
            <a:ext cx="281500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>
                <a:solidFill>
                  <a:srgbClr val="222222"/>
                </a:solidFill>
                <a:latin typeface="Arial" panose="020B0604020202020204" pitchFamily="34" charset="0"/>
              </a:rPr>
              <a:t>Чёрный </a:t>
            </a:r>
            <a:r>
              <a:rPr lang="ru-RU" sz="1200" b="1" dirty="0" err="1">
                <a:solidFill>
                  <a:srgbClr val="0B0080"/>
                </a:solidFill>
                <a:latin typeface="Arial" panose="020B0604020202020204" pitchFamily="34" charset="0"/>
                <a:hlinkClick r:id="rId5" tooltip="Супрематизм"/>
              </a:rPr>
              <a:t>супрематический</a:t>
            </a:r>
            <a:r>
              <a:rPr lang="ru-RU" sz="1200" b="1" dirty="0">
                <a:solidFill>
                  <a:srgbClr val="222222"/>
                </a:solidFill>
                <a:latin typeface="Arial" panose="020B0604020202020204" pitchFamily="34" charset="0"/>
              </a:rPr>
              <a:t> квадрат</a:t>
            </a:r>
            <a:endParaRPr lang="ru-RU" sz="1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4856950"/>
            <a:ext cx="376216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" dirty="0"/>
              <a:t>https://ru.wikipedia.org/wiki/%D0%A7%D1%91%D1%80%D0%BD%D1%8B%D0%B9_%D0%BA%D0%B2%D0%B0%D0%B4%D1%80%D0%B0%D1%82</a:t>
            </a:r>
            <a:endParaRPr lang="ru-RU" sz="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423433" y="231292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" dirty="0"/>
              <a:t>https://www.google.ru/url?sa=i&amp;source=images&amp;cd=&amp;ved=0ahUKEwj4q7ygoOLeAhVBp4sKHQecAMQQMwh3KCMwIw&amp;url=http%3A%2F%2Fsverh-zadacha.ucoz.ru%2Flessons%2FContents%2Foptic%2Fvoln%2Fint.html&amp;psig=AOvVaw3saE-xxVkzauqldN6KhUpU&amp;ust=1542778591585564&amp;ictx=3&amp;uact=3</a:t>
            </a:r>
            <a:endParaRPr lang="ru-RU" sz="600" dirty="0"/>
          </a:p>
        </p:txBody>
      </p:sp>
    </p:spTree>
    <p:extLst>
      <p:ext uri="{BB962C8B-B14F-4D97-AF65-F5344CB8AC3E}">
        <p14:creationId xmlns:p14="http://schemas.microsoft.com/office/powerpoint/2010/main" val="417472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рисунке изображен график производной функции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), определенной на интервале (−18; 6). Найдите количество точек минимума функции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на отрезке [−13;1].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00808"/>
            <a:ext cx="7963448" cy="2664296"/>
          </a:xfr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2699792" y="1700808"/>
            <a:ext cx="0" cy="266429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804248" y="1700808"/>
            <a:ext cx="0" cy="266429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851920" y="1844824"/>
            <a:ext cx="1152128" cy="1368152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699792" y="3212976"/>
            <a:ext cx="1152128" cy="1152128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004048" y="3212976"/>
            <a:ext cx="1800200" cy="1152128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815916" y="3176972"/>
            <a:ext cx="72008" cy="72008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67544" y="5877272"/>
            <a:ext cx="230107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Ответ:      1</a:t>
            </a:r>
            <a:endParaRPr lang="ru-RU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2115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Работа в группах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498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76672"/>
            <a:ext cx="7560840" cy="5991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54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976664" cy="1512168"/>
          </a:xfrm>
        </p:spPr>
        <p:txBody>
          <a:bodyPr>
            <a:normAutofit fontScale="90000"/>
          </a:bodyPr>
          <a:lstStyle/>
          <a:p>
            <a:pPr algn="r"/>
            <a:r>
              <a:rPr lang="ru-RU" sz="3600" dirty="0">
                <a:latin typeface="Monotype Corsiva" pitchFamily="66" charset="0"/>
              </a:rPr>
              <a:t>«В мире не происходит ничего, в </a:t>
            </a:r>
            <a:r>
              <a:rPr lang="ru-RU" sz="3600" dirty="0" smtClean="0">
                <a:latin typeface="Monotype Corsiva" pitchFamily="66" charset="0"/>
              </a:rPr>
              <a:t>чём </a:t>
            </a:r>
            <a:r>
              <a:rPr lang="ru-RU" sz="3600" dirty="0">
                <a:latin typeface="Monotype Corsiva" pitchFamily="66" charset="0"/>
              </a:rPr>
              <a:t>бы не был виден смысл какого-нибудь максимума или минимума</a:t>
            </a:r>
            <a:r>
              <a:rPr lang="ru-RU" sz="3600" dirty="0" smtClean="0">
                <a:latin typeface="Monotype Corsiva" pitchFamily="66" charset="0"/>
              </a:rPr>
              <a:t>»</a:t>
            </a:r>
            <a:br>
              <a:rPr lang="ru-RU" sz="3600" dirty="0" smtClean="0">
                <a:latin typeface="Monotype Corsiva" pitchFamily="66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Эйлер Леонард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78092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Тема урока: </a:t>
            </a:r>
            <a:r>
              <a:rPr lang="ru-RU" b="1" u="sng" dirty="0" smtClean="0">
                <a:solidFill>
                  <a:srgbClr val="FF0000"/>
                </a:solidFill>
              </a:rPr>
              <a:t>Экстремумы </a:t>
            </a:r>
            <a:r>
              <a:rPr lang="ru-RU" b="1" u="sng" dirty="0" smtClean="0">
                <a:solidFill>
                  <a:srgbClr val="FF0000"/>
                </a:solidFill>
              </a:rPr>
              <a:t>функции</a:t>
            </a:r>
            <a:endParaRPr lang="ru-RU" b="1" u="sng" dirty="0" smtClean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92420"/>
            <a:ext cx="1668780" cy="2156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849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" y="20331"/>
            <a:ext cx="11121430" cy="6811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Прямая со стрелкой 3"/>
          <p:cNvCxnSpPr/>
          <p:nvPr/>
        </p:nvCxnSpPr>
        <p:spPr>
          <a:xfrm flipV="1">
            <a:off x="2483768" y="476672"/>
            <a:ext cx="0" cy="638132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287" y="3465815"/>
            <a:ext cx="8456145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олилиния 11"/>
          <p:cNvSpPr/>
          <p:nvPr/>
        </p:nvSpPr>
        <p:spPr>
          <a:xfrm>
            <a:off x="395536" y="1547391"/>
            <a:ext cx="5936776" cy="3836847"/>
          </a:xfrm>
          <a:custGeom>
            <a:avLst/>
            <a:gdLst>
              <a:gd name="connsiteX0" fmla="*/ 0 w 5936776"/>
              <a:gd name="connsiteY0" fmla="*/ 3400119 h 3836847"/>
              <a:gd name="connsiteX1" fmla="*/ 1269242 w 5936776"/>
              <a:gd name="connsiteY1" fmla="*/ 1826 h 3836847"/>
              <a:gd name="connsiteX2" fmla="*/ 2961564 w 5936776"/>
              <a:gd name="connsiteY2" fmla="*/ 3795904 h 3836847"/>
              <a:gd name="connsiteX3" fmla="*/ 4612943 w 5936776"/>
              <a:gd name="connsiteY3" fmla="*/ 834340 h 3836847"/>
              <a:gd name="connsiteX4" fmla="*/ 5936776 w 5936776"/>
              <a:gd name="connsiteY4" fmla="*/ 3823199 h 3836847"/>
              <a:gd name="connsiteX5" fmla="*/ 5936776 w 5936776"/>
              <a:gd name="connsiteY5" fmla="*/ 3823199 h 3836847"/>
              <a:gd name="connsiteX6" fmla="*/ 5909480 w 5936776"/>
              <a:gd name="connsiteY6" fmla="*/ 3836847 h 3836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6776" h="3836847">
                <a:moveTo>
                  <a:pt x="0" y="3400119"/>
                </a:moveTo>
                <a:cubicBezTo>
                  <a:pt x="387824" y="1667990"/>
                  <a:pt x="775648" y="-64138"/>
                  <a:pt x="1269242" y="1826"/>
                </a:cubicBezTo>
                <a:cubicBezTo>
                  <a:pt x="1762836" y="67790"/>
                  <a:pt x="2404281" y="3657152"/>
                  <a:pt x="2961564" y="3795904"/>
                </a:cubicBezTo>
                <a:cubicBezTo>
                  <a:pt x="3518848" y="3934656"/>
                  <a:pt x="4117074" y="829791"/>
                  <a:pt x="4612943" y="834340"/>
                </a:cubicBezTo>
                <a:cubicBezTo>
                  <a:pt x="5108812" y="838889"/>
                  <a:pt x="5936776" y="3823199"/>
                  <a:pt x="5936776" y="3823199"/>
                </a:cubicBezTo>
                <a:lnTo>
                  <a:pt x="5936776" y="3823199"/>
                </a:lnTo>
                <a:lnTo>
                  <a:pt x="5909480" y="3836847"/>
                </a:lnTo>
              </a:path>
            </a:pathLst>
          </a:cu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уга 12"/>
          <p:cNvSpPr/>
          <p:nvPr/>
        </p:nvSpPr>
        <p:spPr>
          <a:xfrm rot="16588476">
            <a:off x="4133936" y="4658721"/>
            <a:ext cx="5732862" cy="1451034"/>
          </a:xfrm>
          <a:prstGeom prst="arc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95536" y="3351594"/>
            <a:ext cx="72008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/>
          <p:cNvCxnSpPr>
            <a:stCxn id="14" idx="6"/>
          </p:cNvCxnSpPr>
          <p:nvPr/>
        </p:nvCxnSpPr>
        <p:spPr>
          <a:xfrm>
            <a:off x="467544" y="3423602"/>
            <a:ext cx="6768752" cy="251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2483768" y="1547391"/>
            <a:ext cx="0" cy="3836847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вал 23"/>
          <p:cNvSpPr/>
          <p:nvPr/>
        </p:nvSpPr>
        <p:spPr>
          <a:xfrm>
            <a:off x="755576" y="3359978"/>
            <a:ext cx="72008" cy="14401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2447764" y="3393806"/>
            <a:ext cx="72008" cy="14401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4355976" y="3397933"/>
            <a:ext cx="72008" cy="14401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5652120" y="3397933"/>
            <a:ext cx="72008" cy="14401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6660232" y="3378883"/>
            <a:ext cx="72008" cy="14401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76131" y="2982262"/>
                <a:ext cx="4607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131" y="2982262"/>
                <a:ext cx="460767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835696" y="3024474"/>
                <a:ext cx="4660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696" y="3024474"/>
                <a:ext cx="46609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898682" y="3029683"/>
                <a:ext cx="4660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8682" y="3029683"/>
                <a:ext cx="46609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134323" y="3054270"/>
                <a:ext cx="4660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4323" y="3054270"/>
                <a:ext cx="46609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770206" y="2992175"/>
                <a:ext cx="4660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0206" y="2992175"/>
                <a:ext cx="46609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Прямая соединительная линия 34"/>
          <p:cNvCxnSpPr>
            <a:stCxn id="12" idx="1"/>
          </p:cNvCxnSpPr>
          <p:nvPr/>
        </p:nvCxnSpPr>
        <p:spPr>
          <a:xfrm>
            <a:off x="1664778" y="1549217"/>
            <a:ext cx="26902" cy="1901674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Овал 37"/>
          <p:cNvSpPr/>
          <p:nvPr/>
        </p:nvSpPr>
        <p:spPr>
          <a:xfrm>
            <a:off x="1642225" y="3351594"/>
            <a:ext cx="72008" cy="14401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3377848" y="3359978"/>
            <a:ext cx="72008" cy="14401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4932040" y="3359978"/>
            <a:ext cx="72008" cy="14401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6213726" y="3361507"/>
            <a:ext cx="72008" cy="14401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3449856" y="3397933"/>
            <a:ext cx="0" cy="194536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>
            <a:stCxn id="12" idx="3"/>
            <a:endCxn id="40" idx="6"/>
          </p:cNvCxnSpPr>
          <p:nvPr/>
        </p:nvCxnSpPr>
        <p:spPr>
          <a:xfrm flipH="1">
            <a:off x="5004048" y="2381731"/>
            <a:ext cx="4431" cy="1050255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41" idx="3"/>
          </p:cNvCxnSpPr>
          <p:nvPr/>
        </p:nvCxnSpPr>
        <p:spPr>
          <a:xfrm>
            <a:off x="6224271" y="3484432"/>
            <a:ext cx="25459" cy="1600752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Овал 50"/>
          <p:cNvSpPr/>
          <p:nvPr/>
        </p:nvSpPr>
        <p:spPr>
          <a:xfrm>
            <a:off x="1619672" y="1475383"/>
            <a:ext cx="72008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3363924" y="5306312"/>
            <a:ext cx="72008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4994222" y="2309723"/>
            <a:ext cx="72008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6275908" y="5235833"/>
            <a:ext cx="72008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8728" y="3449799"/>
                <a:ext cx="4791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rderBox>
                        <m:borderBox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borderBox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</m:borderBox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8" y="3449799"/>
                <a:ext cx="47916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288304" y="3423602"/>
                <a:ext cx="475387" cy="3968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rderBox>
                        <m:borderBox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borderBoxPr>
                        <m:e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e>
                      </m:borderBox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8304" y="3423602"/>
                <a:ext cx="475387" cy="39684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2925165" y="3423602"/>
                <a:ext cx="4583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rderBox>
                        <m:borderBox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borderBoxPr>
                        <m:e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e>
                      </m:borderBox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5165" y="3423602"/>
                <a:ext cx="458394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4551057" y="3437356"/>
                <a:ext cx="485646" cy="3968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rderBox>
                        <m:borderBox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borderBoxPr>
                        <m:e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</m:e>
                      </m:borderBox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1057" y="3437356"/>
                <a:ext cx="485646" cy="39684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5811991" y="3423602"/>
                <a:ext cx="4641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rderBox>
                        <m:borderBox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borderBoxPr>
                        <m:e>
                          <m:r>
                            <a:rPr lang="en-US" b="0" i="1" smtClean="0">
                              <a:latin typeface="Cambria Math"/>
                            </a:rPr>
                            <m:t>𝑒</m:t>
                          </m:r>
                        </m:e>
                      </m:borderBox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1991" y="3423602"/>
                <a:ext cx="464166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3154362" y="5352820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C000"/>
                </a:solidFill>
                <a:latin typeface="Andalus" pitchFamily="18" charset="-78"/>
                <a:cs typeface="Andalus" pitchFamily="18" charset="-78"/>
              </a:rPr>
              <a:t>min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713536" y="2012399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  <a:t>max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355754" y="1209258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  <a:t>max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2603228" y="1179885"/>
                <a:ext cx="4875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 smtClean="0">
                              <a:latin typeface="Cambria Math"/>
                            </a:rPr>
                            <m:t>𝒃</m:t>
                          </m:r>
                        </m:sub>
                      </m:sSub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3228" y="1179885"/>
                <a:ext cx="487569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2567826" y="5096252"/>
                <a:ext cx="4699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 smtClean="0">
                              <a:latin typeface="Cambria Math"/>
                            </a:rPr>
                            <m:t>𝒄</m:t>
                          </m:r>
                        </m:sub>
                      </m:sSub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7826" y="5096252"/>
                <a:ext cx="469937" cy="369332"/>
              </a:xfrm>
              <a:prstGeom prst="rect">
                <a:avLst/>
              </a:prstGeom>
              <a:blipFill rotWithShape="1">
                <a:blip r:embed="rId14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Заголовок 1"/>
          <p:cNvSpPr txBox="1">
            <a:spLocks/>
          </p:cNvSpPr>
          <p:nvPr/>
        </p:nvSpPr>
        <p:spPr>
          <a:xfrm>
            <a:off x="-33306" y="53317"/>
            <a:ext cx="749808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/>
              <a:t>Исследуйте  функцию по графику:</a:t>
            </a:r>
            <a:endParaRPr lang="ru-RU" sz="2800" dirty="0"/>
          </a:p>
        </p:txBody>
      </p:sp>
      <p:sp>
        <p:nvSpPr>
          <p:cNvPr id="45" name="TextBox 44"/>
          <p:cNvSpPr txBox="1"/>
          <p:nvPr/>
        </p:nvSpPr>
        <p:spPr>
          <a:xfrm>
            <a:off x="6018064" y="5327911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C000"/>
                </a:solidFill>
                <a:latin typeface="Andalus" pitchFamily="18" charset="-78"/>
                <a:cs typeface="Andalus" pitchFamily="18" charset="-78"/>
              </a:rPr>
              <a:t>min</a:t>
            </a:r>
            <a:endParaRPr lang="ru-RU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04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ru-RU" b="1" dirty="0"/>
              <a:t>Теорема Ферма:</a:t>
            </a:r>
            <a:r>
              <a:rPr lang="ru-RU" dirty="0"/>
              <a:t> 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438905"/>
            <a:ext cx="828092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Пусть функция f(х) определена в некоторой окрестности х</a:t>
            </a:r>
            <a:r>
              <a:rPr lang="ru-RU" sz="3200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 и дифференцируема в этой точке. Если х</a:t>
            </a:r>
            <a:r>
              <a:rPr lang="ru-RU" sz="3200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  - точка экстремума функции f(х) , то f ´(х)=0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/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9" descr="Ньюто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87" b="22931"/>
          <a:stretch>
            <a:fillRect/>
          </a:stretch>
        </p:blipFill>
        <p:spPr bwMode="auto">
          <a:xfrm>
            <a:off x="675117" y="3690610"/>
            <a:ext cx="2239888" cy="2711443"/>
          </a:xfrm>
          <a:prstGeom prst="rect">
            <a:avLst/>
          </a:prstGeom>
          <a:noFill/>
          <a:ln w="28575" algn="ctr">
            <a:solidFill>
              <a:srgbClr val="8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7" name="Picture 10" descr="лейбниц"/>
          <p:cNvPicPr>
            <a:picLocks noChangeAspect="1" noChangeArrowheads="1"/>
          </p:cNvPicPr>
          <p:nvPr/>
        </p:nvPicPr>
        <p:blipFill>
          <a:blip r:embed="rId3"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149080"/>
            <a:ext cx="2304256" cy="2565304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1716" y="3501008"/>
            <a:ext cx="2619624" cy="351083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27584" y="6402053"/>
            <a:ext cx="144783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err="1">
                <a:solidFill>
                  <a:srgbClr val="222222"/>
                </a:solidFill>
                <a:latin typeface="Arial" panose="020B0604020202020204" pitchFamily="34" charset="0"/>
              </a:rPr>
              <a:t>Исаа́к</a:t>
            </a:r>
            <a:r>
              <a:rPr lang="ru-RU" sz="1400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222222"/>
                </a:solidFill>
                <a:latin typeface="Arial" panose="020B0604020202020204" pitchFamily="34" charset="0"/>
              </a:rPr>
              <a:t>Нью́то́н</a:t>
            </a:r>
            <a:endParaRPr lang="ru-RU" sz="1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354968" y="3765956"/>
            <a:ext cx="178709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000000"/>
                </a:solidFill>
                <a:latin typeface="Linux Libertine"/>
              </a:rPr>
              <a:t>Лейбниц Готфрид</a:t>
            </a:r>
            <a:endParaRPr lang="ru-RU" sz="1400" b="1" i="0" dirty="0">
              <a:solidFill>
                <a:srgbClr val="000000"/>
              </a:solidFill>
              <a:effectLst/>
              <a:latin typeface="Linux Libertine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80715" y="3131676"/>
            <a:ext cx="17216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Пьер де Ферма́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трелка влево 11">
            <a:hlinkClick r:id="rId5" action="ppaction://hlinksldjump"/>
          </p:cNvPr>
          <p:cNvSpPr/>
          <p:nvPr/>
        </p:nvSpPr>
        <p:spPr>
          <a:xfrm>
            <a:off x="251520" y="6525344"/>
            <a:ext cx="423597" cy="18448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16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" y="20331"/>
            <a:ext cx="11121430" cy="6811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Прямая со стрелкой 3"/>
          <p:cNvCxnSpPr/>
          <p:nvPr/>
        </p:nvCxnSpPr>
        <p:spPr>
          <a:xfrm flipV="1">
            <a:off x="2483768" y="476672"/>
            <a:ext cx="0" cy="638132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287" y="3465815"/>
            <a:ext cx="8456145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олилиния 11"/>
          <p:cNvSpPr/>
          <p:nvPr/>
        </p:nvSpPr>
        <p:spPr>
          <a:xfrm>
            <a:off x="395536" y="1547391"/>
            <a:ext cx="5936776" cy="3836847"/>
          </a:xfrm>
          <a:custGeom>
            <a:avLst/>
            <a:gdLst>
              <a:gd name="connsiteX0" fmla="*/ 0 w 5936776"/>
              <a:gd name="connsiteY0" fmla="*/ 3400119 h 3836847"/>
              <a:gd name="connsiteX1" fmla="*/ 1269242 w 5936776"/>
              <a:gd name="connsiteY1" fmla="*/ 1826 h 3836847"/>
              <a:gd name="connsiteX2" fmla="*/ 2961564 w 5936776"/>
              <a:gd name="connsiteY2" fmla="*/ 3795904 h 3836847"/>
              <a:gd name="connsiteX3" fmla="*/ 4612943 w 5936776"/>
              <a:gd name="connsiteY3" fmla="*/ 834340 h 3836847"/>
              <a:gd name="connsiteX4" fmla="*/ 5936776 w 5936776"/>
              <a:gd name="connsiteY4" fmla="*/ 3823199 h 3836847"/>
              <a:gd name="connsiteX5" fmla="*/ 5936776 w 5936776"/>
              <a:gd name="connsiteY5" fmla="*/ 3823199 h 3836847"/>
              <a:gd name="connsiteX6" fmla="*/ 5909480 w 5936776"/>
              <a:gd name="connsiteY6" fmla="*/ 3836847 h 3836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6776" h="3836847">
                <a:moveTo>
                  <a:pt x="0" y="3400119"/>
                </a:moveTo>
                <a:cubicBezTo>
                  <a:pt x="387824" y="1667990"/>
                  <a:pt x="775648" y="-64138"/>
                  <a:pt x="1269242" y="1826"/>
                </a:cubicBezTo>
                <a:cubicBezTo>
                  <a:pt x="1762836" y="67790"/>
                  <a:pt x="2404281" y="3657152"/>
                  <a:pt x="2961564" y="3795904"/>
                </a:cubicBezTo>
                <a:cubicBezTo>
                  <a:pt x="3518848" y="3934656"/>
                  <a:pt x="4117074" y="829791"/>
                  <a:pt x="4612943" y="834340"/>
                </a:cubicBezTo>
                <a:cubicBezTo>
                  <a:pt x="5108812" y="838889"/>
                  <a:pt x="5936776" y="3823199"/>
                  <a:pt x="5936776" y="3823199"/>
                </a:cubicBezTo>
                <a:lnTo>
                  <a:pt x="5936776" y="3823199"/>
                </a:lnTo>
                <a:lnTo>
                  <a:pt x="5909480" y="3836847"/>
                </a:lnTo>
              </a:path>
            </a:pathLst>
          </a:cu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уга 12"/>
          <p:cNvSpPr/>
          <p:nvPr/>
        </p:nvSpPr>
        <p:spPr>
          <a:xfrm rot="16588476">
            <a:off x="4133936" y="4658721"/>
            <a:ext cx="5732862" cy="1451034"/>
          </a:xfrm>
          <a:prstGeom prst="arc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95536" y="3351594"/>
            <a:ext cx="72008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/>
          <p:cNvCxnSpPr>
            <a:stCxn id="14" idx="6"/>
          </p:cNvCxnSpPr>
          <p:nvPr/>
        </p:nvCxnSpPr>
        <p:spPr>
          <a:xfrm>
            <a:off x="467544" y="3423602"/>
            <a:ext cx="6768752" cy="251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2483768" y="1547391"/>
            <a:ext cx="0" cy="3836847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вал 23"/>
          <p:cNvSpPr/>
          <p:nvPr/>
        </p:nvSpPr>
        <p:spPr>
          <a:xfrm>
            <a:off x="755576" y="3359978"/>
            <a:ext cx="72008" cy="14401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2447764" y="3393806"/>
            <a:ext cx="72008" cy="14401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4355976" y="3397933"/>
            <a:ext cx="72008" cy="14401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5652120" y="3397933"/>
            <a:ext cx="72008" cy="14401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6660232" y="3378883"/>
            <a:ext cx="72008" cy="14401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76131" y="2982262"/>
                <a:ext cx="4607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131" y="2982262"/>
                <a:ext cx="460767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835696" y="3024474"/>
                <a:ext cx="4660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696" y="3024474"/>
                <a:ext cx="466090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898682" y="3029683"/>
                <a:ext cx="4660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8682" y="3029683"/>
                <a:ext cx="466090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134323" y="3054270"/>
                <a:ext cx="4660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4323" y="3054270"/>
                <a:ext cx="466090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770206" y="2992175"/>
                <a:ext cx="4660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0206" y="2992175"/>
                <a:ext cx="466090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Прямая соединительная линия 34"/>
          <p:cNvCxnSpPr>
            <a:stCxn id="12" idx="1"/>
          </p:cNvCxnSpPr>
          <p:nvPr/>
        </p:nvCxnSpPr>
        <p:spPr>
          <a:xfrm>
            <a:off x="1664778" y="1549217"/>
            <a:ext cx="26902" cy="1901674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Овал 37"/>
          <p:cNvSpPr/>
          <p:nvPr/>
        </p:nvSpPr>
        <p:spPr>
          <a:xfrm>
            <a:off x="1642225" y="3351594"/>
            <a:ext cx="72008" cy="14401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3377848" y="3359978"/>
            <a:ext cx="72008" cy="14401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4932040" y="3359978"/>
            <a:ext cx="72008" cy="14401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6213726" y="3361507"/>
            <a:ext cx="72008" cy="14401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3449856" y="3397933"/>
            <a:ext cx="0" cy="194536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>
            <a:stCxn id="12" idx="3"/>
            <a:endCxn id="40" idx="6"/>
          </p:cNvCxnSpPr>
          <p:nvPr/>
        </p:nvCxnSpPr>
        <p:spPr>
          <a:xfrm flipH="1">
            <a:off x="5004048" y="2381731"/>
            <a:ext cx="4431" cy="1050255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41" idx="3"/>
          </p:cNvCxnSpPr>
          <p:nvPr/>
        </p:nvCxnSpPr>
        <p:spPr>
          <a:xfrm>
            <a:off x="6224271" y="3484432"/>
            <a:ext cx="25459" cy="1600752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Овал 50"/>
          <p:cNvSpPr/>
          <p:nvPr/>
        </p:nvSpPr>
        <p:spPr>
          <a:xfrm>
            <a:off x="1619672" y="1475383"/>
            <a:ext cx="72008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3363924" y="5306312"/>
            <a:ext cx="72008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4994222" y="2309723"/>
            <a:ext cx="72008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6275908" y="5235833"/>
            <a:ext cx="72008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8728" y="3449799"/>
                <a:ext cx="4791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rderBox>
                        <m:borderBox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borderBox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</m:borderBox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8" y="3449799"/>
                <a:ext cx="479169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288304" y="3423602"/>
                <a:ext cx="475387" cy="3968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rderBox>
                        <m:borderBox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borderBoxPr>
                        <m:e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e>
                      </m:borderBox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8304" y="3423602"/>
                <a:ext cx="475387" cy="39684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2925165" y="3423602"/>
                <a:ext cx="4583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rderBox>
                        <m:borderBox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borderBoxPr>
                        <m:e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e>
                      </m:borderBox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5165" y="3423602"/>
                <a:ext cx="458394" cy="369332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4551057" y="3437356"/>
                <a:ext cx="485646" cy="3968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rderBox>
                        <m:borderBox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borderBoxPr>
                        <m:e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</m:e>
                      </m:borderBox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1057" y="3437356"/>
                <a:ext cx="485646" cy="396840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5811991" y="3423602"/>
                <a:ext cx="4641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rderBox>
                        <m:borderBox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borderBoxPr>
                        <m:e>
                          <m:r>
                            <a:rPr lang="en-US" b="0" i="1" smtClean="0">
                              <a:latin typeface="Cambria Math"/>
                            </a:rPr>
                            <m:t>𝑒</m:t>
                          </m:r>
                        </m:e>
                      </m:borderBox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1991" y="3423602"/>
                <a:ext cx="464166" cy="369332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3154362" y="5352820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C000"/>
                </a:solidFill>
                <a:latin typeface="Andalus" pitchFamily="18" charset="-78"/>
                <a:cs typeface="Andalus" pitchFamily="18" charset="-78"/>
              </a:rPr>
              <a:t>min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713536" y="2012399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  <a:t>max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355754" y="1209258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ndalus" pitchFamily="18" charset="-78"/>
                <a:cs typeface="Andalus" pitchFamily="18" charset="-78"/>
              </a:rPr>
              <a:t>max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2603228" y="1179885"/>
                <a:ext cx="4875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 smtClean="0">
                              <a:latin typeface="Cambria Math"/>
                            </a:rPr>
                            <m:t>𝒃</m:t>
                          </m:r>
                        </m:sub>
                      </m:sSub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3228" y="1179885"/>
                <a:ext cx="487569" cy="369332"/>
              </a:xfrm>
              <a:prstGeom prst="rect">
                <a:avLst/>
              </a:prstGeom>
              <a:blipFill rotWithShape="0">
                <a:blip r:embed="rId1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2567826" y="5096252"/>
                <a:ext cx="4699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 smtClean="0">
                              <a:latin typeface="Cambria Math"/>
                            </a:rPr>
                            <m:t>𝒄</m:t>
                          </m:r>
                        </m:sub>
                      </m:sSub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7826" y="5096252"/>
                <a:ext cx="469937" cy="369332"/>
              </a:xfrm>
              <a:prstGeom prst="rect">
                <a:avLst/>
              </a:prstGeom>
              <a:blipFill rotWithShape="0">
                <a:blip r:embed="rId14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Заголовок 1"/>
          <p:cNvSpPr txBox="1">
            <a:spLocks/>
          </p:cNvSpPr>
          <p:nvPr/>
        </p:nvSpPr>
        <p:spPr>
          <a:xfrm>
            <a:off x="-33306" y="53317"/>
            <a:ext cx="749808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/>
              <a:t>Исследуйте  функцию по графику:</a:t>
            </a:r>
            <a:endParaRPr lang="ru-RU" sz="2800" dirty="0"/>
          </a:p>
        </p:txBody>
      </p:sp>
      <p:sp>
        <p:nvSpPr>
          <p:cNvPr id="45" name="TextBox 44"/>
          <p:cNvSpPr txBox="1"/>
          <p:nvPr/>
        </p:nvSpPr>
        <p:spPr>
          <a:xfrm>
            <a:off x="6018064" y="5327911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C000"/>
                </a:solidFill>
                <a:latin typeface="Andalus" pitchFamily="18" charset="-78"/>
                <a:cs typeface="Andalus" pitchFamily="18" charset="-78"/>
              </a:rPr>
              <a:t>min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2" name="Плюс 1"/>
          <p:cNvSpPr/>
          <p:nvPr/>
        </p:nvSpPr>
        <p:spPr>
          <a:xfrm>
            <a:off x="1041313" y="1505180"/>
            <a:ext cx="230384" cy="227128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Минус 2"/>
          <p:cNvSpPr/>
          <p:nvPr/>
        </p:nvSpPr>
        <p:spPr>
          <a:xfrm>
            <a:off x="1955714" y="1534450"/>
            <a:ext cx="238577" cy="144016"/>
          </a:xfrm>
          <a:prstGeom prst="mathMinus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Минус 46"/>
          <p:cNvSpPr/>
          <p:nvPr/>
        </p:nvSpPr>
        <p:spPr>
          <a:xfrm>
            <a:off x="2676503" y="4912536"/>
            <a:ext cx="238577" cy="144016"/>
          </a:xfrm>
          <a:prstGeom prst="mathMinus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Минус 47"/>
          <p:cNvSpPr/>
          <p:nvPr/>
        </p:nvSpPr>
        <p:spPr>
          <a:xfrm>
            <a:off x="5808323" y="4893134"/>
            <a:ext cx="238577" cy="144016"/>
          </a:xfrm>
          <a:prstGeom prst="mathMinus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Минус 49"/>
          <p:cNvSpPr/>
          <p:nvPr/>
        </p:nvSpPr>
        <p:spPr>
          <a:xfrm>
            <a:off x="5456718" y="2497961"/>
            <a:ext cx="238577" cy="144016"/>
          </a:xfrm>
          <a:prstGeom prst="mathMinus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люс 60"/>
          <p:cNvSpPr/>
          <p:nvPr/>
        </p:nvSpPr>
        <p:spPr>
          <a:xfrm>
            <a:off x="3865767" y="4891948"/>
            <a:ext cx="230384" cy="227128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люс 63"/>
          <p:cNvSpPr/>
          <p:nvPr/>
        </p:nvSpPr>
        <p:spPr>
          <a:xfrm>
            <a:off x="4328654" y="2471960"/>
            <a:ext cx="230384" cy="227128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люс 64"/>
          <p:cNvSpPr/>
          <p:nvPr/>
        </p:nvSpPr>
        <p:spPr>
          <a:xfrm>
            <a:off x="6509683" y="4836708"/>
            <a:ext cx="230384" cy="227128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>
            <a:hlinkClick r:id="rId15" action="ppaction://hlinksldjump"/>
          </p:cNvPr>
          <p:cNvSpPr/>
          <p:nvPr/>
        </p:nvSpPr>
        <p:spPr>
          <a:xfrm>
            <a:off x="7812360" y="6453336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509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7" grpId="0" animBg="1"/>
      <p:bldP spid="48" grpId="0" animBg="1"/>
      <p:bldP spid="50" grpId="0" animBg="1"/>
      <p:bldP spid="61" grpId="0" animBg="1"/>
      <p:bldP spid="64" grpId="0" animBg="1"/>
      <p:bldP spid="6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/>
              <a:t>Необходимое  и достаточное условие экстремума. 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Для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того, чтобы точка 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800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была точкой экстремума функции 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f(х), 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i="1" u="sng" dirty="0" smtClean="0">
                <a:solidFill>
                  <a:srgbClr val="00B0F0"/>
                </a:solidFill>
              </a:rPr>
              <a:t>необходимо:</a:t>
            </a:r>
            <a:r>
              <a:rPr lang="ru-RU" i="1" u="sng" dirty="0" smtClean="0"/>
              <a:t> </a:t>
            </a:r>
            <a:r>
              <a:rPr lang="ru-RU" dirty="0"/>
              <a:t> чтобы </a:t>
            </a:r>
            <a:r>
              <a:rPr lang="ru-RU" i="1" dirty="0"/>
              <a:t>х</a:t>
            </a:r>
            <a:r>
              <a:rPr lang="ru-RU" i="1" baseline="-25000" dirty="0"/>
              <a:t>0</a:t>
            </a:r>
            <a:r>
              <a:rPr lang="ru-RU" i="1" dirty="0"/>
              <a:t> </a:t>
            </a:r>
            <a:r>
              <a:rPr lang="ru-RU" dirty="0"/>
              <a:t>была </a:t>
            </a:r>
            <a:r>
              <a:rPr lang="ru-RU" b="1" dirty="0"/>
              <a:t>критической </a:t>
            </a:r>
            <a:r>
              <a:rPr lang="ru-RU" dirty="0"/>
              <a:t>точкой функции;</a:t>
            </a:r>
          </a:p>
          <a:p>
            <a:pPr marL="0" indent="0">
              <a:buNone/>
            </a:pPr>
            <a:r>
              <a:rPr lang="ru-RU" i="1" u="sng" dirty="0">
                <a:solidFill>
                  <a:srgbClr val="00B0F0"/>
                </a:solidFill>
              </a:rPr>
              <a:t>д</a:t>
            </a:r>
            <a:r>
              <a:rPr lang="ru-RU" i="1" u="sng" dirty="0" smtClean="0">
                <a:solidFill>
                  <a:srgbClr val="00B0F0"/>
                </a:solidFill>
              </a:rPr>
              <a:t>остаточно:</a:t>
            </a:r>
            <a:r>
              <a:rPr lang="ru-RU" dirty="0"/>
              <a:t> чтобы при переходе через критическую точку </a:t>
            </a:r>
            <a:r>
              <a:rPr lang="ru-RU" b="1" i="1" dirty="0"/>
              <a:t>х</a:t>
            </a:r>
            <a:r>
              <a:rPr lang="ru-RU" b="1" i="1" baseline="-25000" dirty="0"/>
              <a:t>0</a:t>
            </a:r>
            <a:r>
              <a:rPr lang="ru-RU" i="1" dirty="0"/>
              <a:t>  производная меняла знак</a:t>
            </a:r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251520" y="6525344"/>
            <a:ext cx="423597" cy="18448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26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/>
              <a:t>Алгоритм нахождения точек экстремума:</a:t>
            </a:r>
            <a:r>
              <a:rPr lang="ru-RU" sz="4000" dirty="0"/>
              <a:t> 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496944" cy="45259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Найти </a:t>
            </a:r>
            <a:r>
              <a:rPr lang="ru-RU" dirty="0"/>
              <a:t>производную </a:t>
            </a:r>
            <a:r>
              <a:rPr lang="ru-RU" dirty="0" smtClean="0"/>
              <a:t>функции.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Решить </a:t>
            </a:r>
            <a:r>
              <a:rPr lang="ru-RU" dirty="0"/>
              <a:t>уравнение f ´(х)=0, и найти тем самым стационарные </a:t>
            </a:r>
            <a:r>
              <a:rPr lang="ru-RU" dirty="0" smtClean="0"/>
              <a:t>точки.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Методом </a:t>
            </a:r>
            <a:r>
              <a:rPr lang="ru-RU" dirty="0"/>
              <a:t>интервалов установить промежутки </a:t>
            </a:r>
            <a:r>
              <a:rPr lang="ru-RU" dirty="0" err="1"/>
              <a:t>знакопостоянства</a:t>
            </a:r>
            <a:r>
              <a:rPr lang="ru-RU" dirty="0"/>
              <a:t> </a:t>
            </a:r>
            <a:r>
              <a:rPr lang="ru-RU" dirty="0" smtClean="0"/>
              <a:t>производной.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Если </a:t>
            </a:r>
            <a:r>
              <a:rPr lang="ru-RU" dirty="0"/>
              <a:t>при переходе через точку </a:t>
            </a:r>
            <a:r>
              <a:rPr lang="ru-RU" i="1" dirty="0"/>
              <a:t>х</a:t>
            </a:r>
            <a:r>
              <a:rPr lang="ru-RU" i="1" baseline="-25000" dirty="0"/>
              <a:t>0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- производная не меняет знак, то </a:t>
            </a:r>
            <a:r>
              <a:rPr lang="ru-RU" i="1" dirty="0"/>
              <a:t>х</a:t>
            </a:r>
            <a:r>
              <a:rPr lang="ru-RU" i="1" baseline="-25000" dirty="0"/>
              <a:t>0</a:t>
            </a:r>
            <a:r>
              <a:rPr lang="ru-RU" dirty="0"/>
              <a:t> – точка перегиба;</a:t>
            </a:r>
          </a:p>
          <a:p>
            <a:pPr marL="0" indent="0">
              <a:buNone/>
            </a:pPr>
            <a:r>
              <a:rPr lang="ru-RU" dirty="0"/>
              <a:t>- производная меняет знак с «+» на «-», то </a:t>
            </a:r>
            <a:r>
              <a:rPr lang="ru-RU" i="1" dirty="0"/>
              <a:t>х</a:t>
            </a:r>
            <a:r>
              <a:rPr lang="ru-RU" i="1" baseline="-25000" dirty="0"/>
              <a:t>0</a:t>
            </a:r>
            <a:r>
              <a:rPr lang="ru-RU" dirty="0"/>
              <a:t> точка </a:t>
            </a:r>
            <a:r>
              <a:rPr lang="ru-RU" dirty="0" smtClean="0"/>
              <a:t>     </a:t>
            </a:r>
            <a:r>
              <a:rPr lang="ru-RU" dirty="0" smtClean="0">
                <a:solidFill>
                  <a:srgbClr val="0070C0"/>
                </a:solidFill>
              </a:rPr>
              <a:t>максимума</a:t>
            </a:r>
            <a:r>
              <a:rPr lang="ru-RU" dirty="0">
                <a:solidFill>
                  <a:srgbClr val="0070C0"/>
                </a:solidFill>
              </a:rPr>
              <a:t>;</a:t>
            </a:r>
          </a:p>
          <a:p>
            <a:pPr marL="0" indent="0">
              <a:buNone/>
            </a:pPr>
            <a:r>
              <a:rPr lang="ru-RU" dirty="0"/>
              <a:t>- производная меняет знак с «-» на «+», то  </a:t>
            </a:r>
            <a:r>
              <a:rPr lang="ru-RU" i="1" dirty="0"/>
              <a:t>х</a:t>
            </a:r>
            <a:r>
              <a:rPr lang="ru-RU" i="1" baseline="-25000" dirty="0"/>
              <a:t>0</a:t>
            </a:r>
            <a:r>
              <a:rPr lang="ru-RU" dirty="0"/>
              <a:t> точка </a:t>
            </a:r>
            <a:r>
              <a:rPr lang="ru-RU" dirty="0">
                <a:solidFill>
                  <a:srgbClr val="FFC000"/>
                </a:solidFill>
              </a:rPr>
              <a:t>минимума.</a:t>
            </a:r>
          </a:p>
          <a:p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251520" y="6525344"/>
            <a:ext cx="423597" cy="18448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22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рисунке изображен график функции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=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), определенной на интервале (−2; 12). Найдите сумму точек экстремума функции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59" y="1412776"/>
            <a:ext cx="8334543" cy="4608512"/>
          </a:xfrm>
        </p:spPr>
      </p:pic>
      <p:cxnSp>
        <p:nvCxnSpPr>
          <p:cNvPr id="11" name="Прямая со стрелкой 10"/>
          <p:cNvCxnSpPr/>
          <p:nvPr/>
        </p:nvCxnSpPr>
        <p:spPr>
          <a:xfrm>
            <a:off x="3995936" y="2178790"/>
            <a:ext cx="144016" cy="36004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372200" y="4005064"/>
            <a:ext cx="144016" cy="36004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555776" y="2486771"/>
            <a:ext cx="144016" cy="36004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7236296" y="3992844"/>
            <a:ext cx="144016" cy="36004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3131840" y="3372808"/>
            <a:ext cx="144016" cy="55228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5436096" y="5248913"/>
            <a:ext cx="144016" cy="43204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6804248" y="4653136"/>
            <a:ext cx="144016" cy="43204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350525" y="5877272"/>
            <a:ext cx="253511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Ответ:      44</a:t>
            </a:r>
            <a:endParaRPr lang="ru-RU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6756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рисунке изображен график производной функции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определенной на интервале (−7; 14). Найдите количество точек максимума функции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на отрезке [−6; 9].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628800"/>
            <a:ext cx="8092481" cy="3528392"/>
          </a:xfrm>
        </p:spPr>
      </p:pic>
      <p:sp>
        <p:nvSpPr>
          <p:cNvPr id="5" name="Блок-схема: узел 4"/>
          <p:cNvSpPr/>
          <p:nvPr/>
        </p:nvSpPr>
        <p:spPr>
          <a:xfrm>
            <a:off x="5724815" y="3321033"/>
            <a:ext cx="216024" cy="180020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259632" y="1772816"/>
            <a:ext cx="4573195" cy="163822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32827" y="3411043"/>
            <a:ext cx="683389" cy="153012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259632" y="1628800"/>
            <a:ext cx="0" cy="352839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516216" y="1628800"/>
            <a:ext cx="0" cy="352839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467544" y="5877272"/>
            <a:ext cx="230107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Ответ:      1</a:t>
            </a:r>
            <a:endParaRPr lang="ru-RU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979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385</TotalTime>
  <Words>192</Words>
  <Application>Microsoft Office PowerPoint</Application>
  <PresentationFormat>Экран (4:3)</PresentationFormat>
  <Paragraphs>71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Andalus</vt:lpstr>
      <vt:lpstr>Arial</vt:lpstr>
      <vt:lpstr>Calibri</vt:lpstr>
      <vt:lpstr>Cambria Math</vt:lpstr>
      <vt:lpstr>Linux Libertine</vt:lpstr>
      <vt:lpstr>Monotype Corsiva</vt:lpstr>
      <vt:lpstr>Times New Roman</vt:lpstr>
      <vt:lpstr>Тема Office</vt:lpstr>
      <vt:lpstr>Презентация PowerPoint</vt:lpstr>
      <vt:lpstr>«В мире не происходит ничего, в чём бы не был виден смысл какого-нибудь максимума или минимума» Эйлер Леонард</vt:lpstr>
      <vt:lpstr>Презентация PowerPoint</vt:lpstr>
      <vt:lpstr>Теорема Ферма:  </vt:lpstr>
      <vt:lpstr>Презентация PowerPoint</vt:lpstr>
      <vt:lpstr>Необходимое  и достаточное условие экстремума. </vt:lpstr>
      <vt:lpstr>Алгоритм нахождения точек экстремума: </vt:lpstr>
      <vt:lpstr>На рисунке изображен график функции y = f(x), определенной на интервале (−2; 12). Найдите сумму точек экстремума функции f(x).</vt:lpstr>
      <vt:lpstr>На рисунке изображен график производной функции f(x), определенной на интервале (−7; 14). Найдите количество точек максимума функции f(x) на отрезке [−6; 9].</vt:lpstr>
      <vt:lpstr>На рисунке изображен график производной функции f(x), определенной на интервале (−18; 6). Найдите количество точек минимума функции f(x) на отрезке [−13;1].</vt:lpstr>
      <vt:lpstr>Работа в группах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comp</dc:creator>
  <cp:lastModifiedBy>Comp</cp:lastModifiedBy>
  <cp:revision>33</cp:revision>
  <dcterms:created xsi:type="dcterms:W3CDTF">2018-11-18T17:32:41Z</dcterms:created>
  <dcterms:modified xsi:type="dcterms:W3CDTF">2018-11-20T11:52:14Z</dcterms:modified>
</cp:coreProperties>
</file>